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8" r:id="rId2"/>
  </p:sldMasterIdLst>
  <p:notesMasterIdLst>
    <p:notesMasterId r:id="rId45"/>
  </p:notesMasterIdLst>
  <p:handoutMasterIdLst>
    <p:handoutMasterId r:id="rId46"/>
  </p:handoutMasterIdLst>
  <p:sldIdLst>
    <p:sldId id="332" r:id="rId3"/>
    <p:sldId id="1822" r:id="rId4"/>
    <p:sldId id="289" r:id="rId5"/>
    <p:sldId id="319" r:id="rId6"/>
    <p:sldId id="320" r:id="rId7"/>
    <p:sldId id="322" r:id="rId8"/>
    <p:sldId id="323" r:id="rId9"/>
    <p:sldId id="324" r:id="rId10"/>
    <p:sldId id="329" r:id="rId11"/>
    <p:sldId id="258" r:id="rId12"/>
    <p:sldId id="259" r:id="rId13"/>
    <p:sldId id="333" r:id="rId14"/>
    <p:sldId id="334" r:id="rId15"/>
    <p:sldId id="262" r:id="rId16"/>
    <p:sldId id="263" r:id="rId17"/>
    <p:sldId id="264" r:id="rId18"/>
    <p:sldId id="265" r:id="rId19"/>
    <p:sldId id="266" r:id="rId20"/>
    <p:sldId id="267" r:id="rId21"/>
    <p:sldId id="268" r:id="rId22"/>
    <p:sldId id="269" r:id="rId23"/>
    <p:sldId id="270" r:id="rId24"/>
    <p:sldId id="271" r:id="rId25"/>
    <p:sldId id="1823" r:id="rId26"/>
    <p:sldId id="1824" r:id="rId27"/>
    <p:sldId id="273" r:id="rId28"/>
    <p:sldId id="274" r:id="rId29"/>
    <p:sldId id="272" r:id="rId30"/>
    <p:sldId id="450" r:id="rId31"/>
    <p:sldId id="1820" r:id="rId32"/>
    <p:sldId id="353" r:id="rId33"/>
    <p:sldId id="279" r:id="rId34"/>
    <p:sldId id="1821" r:id="rId35"/>
    <p:sldId id="330" r:id="rId36"/>
    <p:sldId id="331" r:id="rId37"/>
    <p:sldId id="326" r:id="rId38"/>
    <p:sldId id="327" r:id="rId39"/>
    <p:sldId id="328" r:id="rId40"/>
    <p:sldId id="282" r:id="rId41"/>
    <p:sldId id="283" r:id="rId42"/>
    <p:sldId id="284" r:id="rId43"/>
    <p:sldId id="285" r:id="rId44"/>
  </p:sldIdLst>
  <p:sldSz cx="12188825" cy="6858000"/>
  <p:notesSz cx="7010400" cy="9296400"/>
  <p:defaultTextStyle>
    <a:defPPr>
      <a:defRPr lang="en-US">
        <a:uFillTx/>
      </a:defRPr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uFillTx/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uFillTx/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uFillTx/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uFillTx/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uFillTx/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uFillTx/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uFillTx/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uFillTx/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uFillTx/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4153">
          <p15:clr>
            <a:srgbClr val="A4A3A4"/>
          </p15:clr>
        </p15:guide>
        <p15:guide id="2" pos="28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ernholdt, David" initials="" lastIdx="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srgbClr val="000000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srgbClr val="000000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srgbClr val="000000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srgbClr val="000000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srgbClr val="000000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srgbClr val="000000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rgbClr val="00000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rgbClr val="000000"/>
        </a:fontRef>
        <a:schemeClr val="dk1"/>
      </a:tcTxStyle>
      <a:tcStyle>
        <a:tcBdr/>
      </a:tcStyle>
    </a:seCell>
    <a:swCell>
      <a:tcTxStyle b="on">
        <a:fontRef idx="minor">
          <a:srgbClr val="000000"/>
        </a:fontRef>
        <a:schemeClr val="dk1"/>
      </a:tcTxStyle>
      <a:tcStyle>
        <a:tcBdr/>
      </a:tcStyle>
    </a:swCell>
    <a:firstRow>
      <a:tcTxStyle b="on">
        <a:fontRef idx="minor">
          <a:srgbClr val="00000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rgbClr val="00000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rgbClr val="00000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rgbClr val="00000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rgbClr val="00000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F5AB1C69-6EDB-4FF4-983F-18BD219EF322}" styleName="Medium Style 2 - Accent 3">
    <a:wholeTbl>
      <a:tcTxStyle>
        <a:fontRef idx="minor">
          <a:srgbClr val="000000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srgbClr val="000000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srgbClr val="000000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rgbClr val="00000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627" autoAdjust="0"/>
    <p:restoredTop sz="98749" autoAdjust="0"/>
  </p:normalViewPr>
  <p:slideViewPr>
    <p:cSldViewPr snapToGrid="0" showGuides="1">
      <p:cViewPr varScale="1">
        <p:scale>
          <a:sx n="127" d="100"/>
          <a:sy n="127" d="100"/>
        </p:scale>
        <p:origin x="216" y="872"/>
      </p:cViewPr>
      <p:guideLst>
        <p:guide orient="horz" pos="4153"/>
        <p:guide pos="28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34" d="100"/>
        <a:sy n="134" d="100"/>
      </p:scale>
      <p:origin x="0" y="0"/>
    </p:cViewPr>
  </p:sorterViewPr>
  <p:notesViewPr>
    <p:cSldViewPr snapToGrid="0" showGuides="1">
      <p:cViewPr varScale="1">
        <p:scale>
          <a:sx n="55" d="100"/>
          <a:sy n="55" d="100"/>
        </p:scale>
        <p:origin x="-1472" y="-64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commentAuthors" Target="commentAuthors.xml"/><Relationship Id="rId50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uFillTx/>
              </a:defRPr>
            </a:lvl1pPr>
          </a:lstStyle>
          <a:p>
            <a:endParaRPr lang="en-US" dirty="0">
              <a:uFillTx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uFillTx/>
              </a:defRPr>
            </a:lvl1pPr>
          </a:lstStyle>
          <a:p>
            <a:fld id="{0B842F42-2CE9-4E35-95C1-410DC08A50B1}" type="datetimeFigureOut">
              <a:rPr lang="en-US" smtClean="0">
                <a:uFillTx/>
              </a:rPr>
              <a:t>7/24/20</a:t>
            </a:fld>
            <a:endParaRPr lang="en-US" dirty="0">
              <a:uFillTx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uFillTx/>
              </a:defRPr>
            </a:lvl1pPr>
          </a:lstStyle>
          <a:p>
            <a:endParaRPr lang="en-US" dirty="0">
              <a:uFillTx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uFillTx/>
              </a:defRPr>
            </a:lvl1pPr>
          </a:lstStyle>
          <a:p>
            <a:fld id="{26F2E89A-4FDF-4617-8DDF-BE2769EE821E}" type="slidenum">
              <a:rPr lang="en-US" smtClean="0">
                <a:uFillTx/>
              </a:rPr>
              <a:t>‹#›</a:t>
            </a:fld>
            <a:endParaRPr lang="en-US" dirty="0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uFillTx/>
              </a:defRPr>
            </a:lvl1pPr>
          </a:lstStyle>
          <a:p>
            <a:endParaRPr lang="en-US" dirty="0">
              <a:uFillTx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uFillTx/>
              </a:defRPr>
            </a:lvl1pPr>
          </a:lstStyle>
          <a:p>
            <a:fld id="{6F282904-F315-4730-8D91-37D99E141A6F}" type="datetimeFigureOut">
              <a:rPr lang="en-US" smtClean="0">
                <a:uFillTx/>
              </a:rPr>
              <a:t>7/24/20</a:t>
            </a:fld>
            <a:endParaRPr lang="en-US" dirty="0">
              <a:uFillTx/>
            </a:endParaRP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7988" y="696913"/>
            <a:ext cx="6194425" cy="3486150"/>
          </a:xfrm>
          <a:prstGeom prst="rect">
            <a:avLst/>
          </a:prstGeom>
          <a:noFill/>
          <a:ln w="12700">
            <a:solidFill>
              <a:srgbClr val="000000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>
              <a:uFillTx/>
            </a:endParaRPr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16425"/>
            <a:ext cx="5607050" cy="418306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uFillTx/>
              </a:defRPr>
            </a:lvl1pPr>
          </a:lstStyle>
          <a:p>
            <a:endParaRPr lang="en-US" dirty="0"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uFillTx/>
              </a:defRPr>
            </a:lvl1pPr>
          </a:lstStyle>
          <a:p>
            <a:fld id="{54E672D7-8E2D-4611-973D-F4591A707C34}" type="slidenum">
              <a:rPr lang="en-US" smtClean="0">
                <a:uFillTx/>
              </a:rPr>
              <a:t>‹#›</a:t>
            </a:fld>
            <a:endParaRPr lang="en-US" dirty="0">
              <a:uFillTx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/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3930653" y="8624888"/>
            <a:ext cx="3008312" cy="4540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89974" tIns="44987" rIns="89974" bIns="44987">
            <a:prstTxWarp prst="textNoShape">
              <a:avLst/>
            </a:prstTxWarp>
          </a:bodyPr>
          <a:lstStyle/>
          <a:p>
            <a:fld id="{14C757ED-C95B-9E43-9ED9-2D00C99E7821}" type="slidenum">
              <a:rPr lang="en-US">
                <a:solidFill>
                  <a:prstClr val="black"/>
                </a:solidFill>
              </a:rPr>
              <a:pPr/>
              <a:t>29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337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687388"/>
            <a:ext cx="6027738" cy="3392487"/>
          </a:xfrm>
          <a:ln/>
        </p:spPr>
      </p:sp>
      <p:sp>
        <p:nvSpPr>
          <p:cNvPr id="337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>
              <a:latin typeface="Times New Roman" pitchFamily="-107" charset="0"/>
              <a:ea typeface="ＭＳ Ｐゴシック" pitchFamily="-107" charset="-128"/>
              <a:cs typeface="ＭＳ Ｐゴシック" pitchFamily="-10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361544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E672D7-8E2D-4611-973D-F4591A707C34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828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8.png"/><Relationship Id="rId7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6" Type="http://schemas.microsoft.com/office/2007/relationships/hdphoto" Target="../media/hdphoto2.wdp"/><Relationship Id="rId5" Type="http://schemas.openxmlformats.org/officeDocument/2006/relationships/image" Target="../media/image9.png"/><Relationship Id="rId4" Type="http://schemas.microsoft.com/office/2007/relationships/hdphoto" Target="../media/hdphoto1.wdp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>
            <a:spLocks/>
          </p:cNvSpPr>
          <p:nvPr userDrawn="1"/>
        </p:nvSpPr>
        <p:spPr>
          <a:xfrm>
            <a:off x="8305800" y="5921829"/>
            <a:ext cx="3883025" cy="936171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  <a:uFillTx/>
            </a:endParaRPr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365760" y="411480"/>
            <a:ext cx="6962455" cy="510909"/>
          </a:xfrm>
        </p:spPr>
        <p:txBody>
          <a:bodyPr/>
          <a:lstStyle>
            <a:lvl1pPr algn="l">
              <a:defRPr sz="3200" b="1">
                <a:solidFill>
                  <a:schemeClr val="tx1"/>
                </a:solidFill>
                <a:uFillTx/>
                <a:latin typeface="+mn-lt"/>
              </a:defRPr>
            </a:lvl1pPr>
          </a:lstStyle>
          <a:p>
            <a:r>
              <a:rPr lang="en-US" dirty="0">
                <a:uFillTx/>
              </a:rPr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365760" y="1903575"/>
            <a:ext cx="6962456" cy="2778498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  <a:uFillTx/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  <a:uFillTx/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  <a:uFillTx/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  <a:uFillTx/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  <a:uFillTx/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  <a:uFillTx/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  <a:uFillTx/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  <a:uFillTx/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  <a:uFillTx/>
              </a:defRPr>
            </a:lvl9pPr>
          </a:lstStyle>
          <a:p>
            <a:r>
              <a:rPr lang="en-US" dirty="0">
                <a:uFillTx/>
              </a:rPr>
              <a:t>Click to edit Master subtitle style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8256801" y="4458940"/>
            <a:ext cx="3047137" cy="1389960"/>
          </a:xfrm>
          <a:prstGeom prst="rect">
            <a:avLst/>
          </a:prstGeom>
        </p:spPr>
      </p:pic>
      <p:grpSp>
        <p:nvGrpSpPr>
          <p:cNvPr id="13" name="Group 12"/>
          <p:cNvGrpSpPr/>
          <p:nvPr userDrawn="1"/>
        </p:nvGrpSpPr>
        <p:grpSpPr>
          <a:xfrm>
            <a:off x="-4595" y="6002316"/>
            <a:ext cx="12198096" cy="27432"/>
            <a:chOff x="-9675" y="6830568"/>
            <a:chExt cx="9176303" cy="27432"/>
          </a:xfrm>
        </p:grpSpPr>
        <p:sp>
          <p:nvSpPr>
            <p:cNvPr id="14" name="Rectangle 13"/>
            <p:cNvSpPr>
              <a:spLocks/>
            </p:cNvSpPr>
            <p:nvPr userDrawn="1"/>
          </p:nvSpPr>
          <p:spPr>
            <a:xfrm>
              <a:off x="5529226" y="6830568"/>
              <a:ext cx="3637402" cy="2743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  <a:uFillTx/>
              </a:endParaRPr>
            </a:p>
          </p:txBody>
        </p:sp>
        <p:sp>
          <p:nvSpPr>
            <p:cNvPr id="15" name="Rectangle 14"/>
            <p:cNvSpPr>
              <a:spLocks/>
            </p:cNvSpPr>
            <p:nvPr userDrawn="1"/>
          </p:nvSpPr>
          <p:spPr>
            <a:xfrm>
              <a:off x="-9675" y="6830568"/>
              <a:ext cx="5542707" cy="27432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  <a:uFillTx/>
              </a:endParaRPr>
            </a:p>
          </p:txBody>
        </p:sp>
      </p:grp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2646465" y="6234272"/>
            <a:ext cx="2588698" cy="43083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 rotWithShape="1">
          <a:blip r:embed="rId4" cstate="print"/>
          <a:srcRect b="70693"/>
          <a:stretch/>
        </p:blipFill>
        <p:spPr>
          <a:xfrm>
            <a:off x="335845" y="6219281"/>
            <a:ext cx="1469261" cy="460818"/>
          </a:xfrm>
          <a:prstGeom prst="rect">
            <a:avLst/>
          </a:prstGeom>
        </p:spPr>
      </p:pic>
      <p:pic>
        <p:nvPicPr>
          <p:cNvPr id="18" name="Picture 17" descr="IDEAS_logo.png"/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>
            <a:off x="7027425" y="6133571"/>
            <a:ext cx="1845330" cy="6400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411480"/>
            <a:ext cx="11375136" cy="9144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57200" y="1737360"/>
            <a:ext cx="5588582" cy="821190"/>
          </a:xfrm>
          <a:solidFill>
            <a:schemeClr val="accent1">
              <a:lumMod val="40000"/>
              <a:lumOff val="60000"/>
            </a:schemeClr>
          </a:solidFill>
          <a:ln w="19050">
            <a:solidFill>
              <a:schemeClr val="tx2">
                <a:lumMod val="60000"/>
                <a:lumOff val="40000"/>
              </a:schemeClr>
            </a:solidFill>
          </a:ln>
        </p:spPr>
        <p:txBody>
          <a:bodyPr anchor="b"/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558550"/>
            <a:ext cx="5588582" cy="3373229"/>
          </a:xfrm>
          <a:noFill/>
          <a:ln w="19050">
            <a:gradFill flip="none" rotWithShape="1">
              <a:gsLst>
                <a:gs pos="0">
                  <a:schemeClr val="bg1">
                    <a:alpha val="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6200000" scaled="1"/>
              <a:tileRect/>
            </a:gradFill>
          </a:ln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 marL="1482725" indent="-222250">
              <a:buFont typeface="Arial" panose="020B0604020202020204" pitchFamily="34" charset="0"/>
              <a:buChar char="•"/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8914" y="1737360"/>
            <a:ext cx="5531934" cy="821190"/>
          </a:xfrm>
          <a:solidFill>
            <a:schemeClr val="accent1">
              <a:lumMod val="40000"/>
              <a:lumOff val="60000"/>
            </a:schemeClr>
          </a:solidFill>
          <a:ln w="19050">
            <a:solidFill>
              <a:schemeClr val="tx2">
                <a:lumMod val="60000"/>
                <a:lumOff val="40000"/>
              </a:schemeClr>
            </a:solidFill>
          </a:ln>
        </p:spPr>
        <p:txBody>
          <a:bodyPr anchor="b"/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8914" y="2558550"/>
            <a:ext cx="5531934" cy="3373229"/>
          </a:xfrm>
          <a:noFill/>
          <a:ln w="19050">
            <a:gradFill flip="none" rotWithShape="1">
              <a:gsLst>
                <a:gs pos="0">
                  <a:schemeClr val="bg1">
                    <a:alpha val="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6200000" scaled="1"/>
              <a:tileRect/>
            </a:gradFill>
          </a:ln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 marL="1482725" indent="-222250"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01142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a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411480"/>
            <a:ext cx="7465488" cy="810738"/>
          </a:xfrm>
        </p:spPr>
        <p:txBody>
          <a:bodyPr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48056" y="1316736"/>
            <a:ext cx="5605272" cy="347472"/>
          </a:xfrm>
          <a:solidFill>
            <a:schemeClr val="accent3"/>
          </a:solidFill>
          <a:ln w="19050">
            <a:solidFill>
              <a:schemeClr val="tx2">
                <a:lumMod val="60000"/>
                <a:lumOff val="40000"/>
              </a:schemeClr>
            </a:solidFill>
          </a:ln>
        </p:spPr>
        <p:txBody>
          <a:bodyPr anchor="ctr"/>
          <a:lstStyle>
            <a:lvl1pPr marL="0" indent="0"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48056" y="1655064"/>
            <a:ext cx="5605272" cy="1316736"/>
          </a:xfrm>
          <a:noFill/>
          <a:ln w="1905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accent3"/>
                </a:gs>
              </a:gsLst>
              <a:lin ang="16200000" scaled="1"/>
              <a:tileRect/>
            </a:gradFill>
          </a:ln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153912" y="1316736"/>
            <a:ext cx="5605272" cy="347472"/>
          </a:xfrm>
          <a:solidFill>
            <a:schemeClr val="accent3"/>
          </a:solidFill>
          <a:ln w="19050">
            <a:solidFill>
              <a:schemeClr val="tx2">
                <a:lumMod val="60000"/>
                <a:lumOff val="40000"/>
              </a:schemeClr>
            </a:solidFill>
          </a:ln>
        </p:spPr>
        <p:txBody>
          <a:bodyPr anchor="ctr"/>
          <a:lstStyle>
            <a:lvl1pPr marL="0" indent="0"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6153912" y="1655064"/>
            <a:ext cx="5605272" cy="1316736"/>
          </a:xfrm>
          <a:noFill/>
          <a:ln w="1905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accent3"/>
                </a:gs>
              </a:gsLst>
              <a:lin ang="16200000" scaled="1"/>
              <a:tileRect/>
            </a:gradFill>
          </a:ln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AC1494F-06BF-478E-BCF5-6FCC755EF91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47675" y="3438144"/>
            <a:ext cx="5605463" cy="338138"/>
          </a:xfrm>
          <a:solidFill>
            <a:schemeClr val="accent3"/>
          </a:solidFill>
          <a:ln w="19050">
            <a:solidFill>
              <a:schemeClr val="tx2">
                <a:lumMod val="60000"/>
                <a:lumOff val="40000"/>
              </a:schemeClr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US" sz="1800" b="0" smtClean="0">
                <a:solidFill>
                  <a:schemeClr val="bg1"/>
                </a:solidFill>
              </a:defRPr>
            </a:lvl1pPr>
            <a:lvl2pPr>
              <a:defRPr lang="en-US" b="1" smtClean="0">
                <a:solidFill>
                  <a:schemeClr val="bg1"/>
                </a:solidFill>
              </a:defRPr>
            </a:lvl2pPr>
            <a:lvl3pPr>
              <a:defRPr lang="en-US" b="1" smtClean="0">
                <a:solidFill>
                  <a:schemeClr val="bg1"/>
                </a:solidFill>
              </a:defRPr>
            </a:lvl3pPr>
            <a:lvl4pPr>
              <a:defRPr lang="en-US" b="1" smtClean="0">
                <a:solidFill>
                  <a:schemeClr val="bg1"/>
                </a:solidFill>
              </a:defRPr>
            </a:lvl4pPr>
            <a:lvl5pPr>
              <a:defRPr lang="en-US" b="1">
                <a:solidFill>
                  <a:schemeClr val="bg1"/>
                </a:solidFill>
              </a:defRPr>
            </a:lvl5pPr>
          </a:lstStyle>
          <a:p>
            <a:pPr marL="230188" lvl="0" indent="-230188"/>
            <a:r>
              <a:rPr lang="en-US" dirty="0"/>
              <a:t>Click to edit Master text styles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E13F5F8-5DA4-4A7D-94FF-19BFEBF090F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53150" y="3438144"/>
            <a:ext cx="5605463" cy="338138"/>
          </a:xfrm>
          <a:solidFill>
            <a:schemeClr val="accent3"/>
          </a:solidFill>
          <a:ln w="19050">
            <a:solidFill>
              <a:schemeClr val="tx2">
                <a:lumMod val="60000"/>
                <a:lumOff val="40000"/>
              </a:schemeClr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US" sz="1800" b="0" smtClean="0">
                <a:solidFill>
                  <a:schemeClr val="bg1"/>
                </a:solidFill>
              </a:defRPr>
            </a:lvl1pPr>
            <a:lvl2pPr>
              <a:defRPr lang="en-US" b="1" smtClean="0">
                <a:solidFill>
                  <a:schemeClr val="bg1"/>
                </a:solidFill>
              </a:defRPr>
            </a:lvl2pPr>
            <a:lvl3pPr>
              <a:defRPr lang="en-US" b="1" smtClean="0">
                <a:solidFill>
                  <a:schemeClr val="bg1"/>
                </a:solidFill>
              </a:defRPr>
            </a:lvl3pPr>
            <a:lvl4pPr>
              <a:defRPr lang="en-US" b="1" smtClean="0">
                <a:solidFill>
                  <a:schemeClr val="bg1"/>
                </a:solidFill>
              </a:defRPr>
            </a:lvl4pPr>
            <a:lvl5pPr>
              <a:defRPr lang="en-US" b="1">
                <a:solidFill>
                  <a:schemeClr val="bg1"/>
                </a:solidFill>
              </a:defRPr>
            </a:lvl5pPr>
          </a:lstStyle>
          <a:p>
            <a:pPr marL="230188" lvl="0" indent="-230188"/>
            <a:r>
              <a:rPr lang="en-US" dirty="0"/>
              <a:t>Click to edit Master text styles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11508C29-BEAF-4D1B-85C7-62D86B9A99F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47675" y="3776472"/>
            <a:ext cx="5605463" cy="1316736"/>
          </a:xfrm>
          <a:noFill/>
          <a:ln w="1905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accent3"/>
                </a:gs>
              </a:gsLst>
              <a:lin ang="16200000" scaled="1"/>
              <a:tileRect/>
            </a:gra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>
              <a:defRPr lang="en-US" sz="1800" smtClean="0"/>
            </a:lvl1pPr>
            <a:lvl2pPr>
              <a:defRPr lang="en-US" sz="1600" smtClean="0"/>
            </a:lvl2pPr>
            <a:lvl3pPr>
              <a:defRPr lang="en-US" sz="1400" smtClean="0"/>
            </a:lvl3pPr>
            <a:lvl4pPr>
              <a:defRPr lang="en-US" sz="1200" smtClean="0"/>
            </a:lvl4pPr>
            <a:lvl5pPr>
              <a:defRPr lang="en-US"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DA42C277-CD07-4855-BE2B-F5804018EC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53150" y="3776472"/>
            <a:ext cx="5605463" cy="1316736"/>
          </a:xfrm>
          <a:noFill/>
          <a:ln w="1905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accent3"/>
                </a:gs>
              </a:gsLst>
              <a:lin ang="16200000" scaled="1"/>
              <a:tileRect/>
            </a:gra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>
              <a:defRPr lang="en-US" sz="1800" smtClean="0"/>
            </a:lvl1pPr>
            <a:lvl2pPr>
              <a:defRPr lang="en-US" sz="1600" smtClean="0"/>
            </a:lvl2pPr>
            <a:lvl3pPr>
              <a:defRPr lang="en-US" sz="1400" smtClean="0"/>
            </a:lvl3pPr>
            <a:lvl4pPr>
              <a:defRPr lang="en-US" sz="1200" smtClean="0"/>
            </a:lvl4pPr>
            <a:lvl5pPr>
              <a:defRPr lang="en-US"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97756072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411480"/>
            <a:ext cx="11375136" cy="914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78087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411480"/>
            <a:ext cx="11375136" cy="914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7946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28324" y="2743200"/>
            <a:ext cx="9495011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Rectangle 6"/>
          <p:cNvSpPr/>
          <p:nvPr/>
        </p:nvSpPr>
        <p:spPr bwMode="white">
          <a:xfrm>
            <a:off x="0" y="1524000"/>
            <a:ext cx="12188825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600200"/>
            <a:ext cx="172675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1828324" y="1600200"/>
            <a:ext cx="10360501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324" y="1600200"/>
            <a:ext cx="10157354" cy="667875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  <a:endParaRPr kumimoji="0" 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726750" cy="70167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2400" dirty="0">
              <a:solidFill>
                <a:srgbClr val="FFFFFF"/>
              </a:solidFill>
            </a:endParaRP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04862" y="6513223"/>
            <a:ext cx="4059169" cy="218473"/>
          </a:xfrm>
          <a:prstGeom prst="rect">
            <a:avLst/>
          </a:prstGeom>
        </p:spPr>
        <p:txBody>
          <a:bodyPr/>
          <a:lstStyle>
            <a:lvl1pPr>
              <a:defRPr sz="1200">
                <a:latin typeface="Calibri"/>
                <a:cs typeface="Calibri"/>
              </a:defRPr>
            </a:lvl1pPr>
          </a:lstStyle>
          <a:p>
            <a:r>
              <a:rPr lang="en-US" dirty="0"/>
              <a:t>ATPESC, August 2017</a:t>
            </a:r>
          </a:p>
        </p:txBody>
      </p:sp>
      <p:pic>
        <p:nvPicPr>
          <p:cNvPr id="11" name="Picture 10" descr="IDEAS_logo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82044" y="6417642"/>
            <a:ext cx="1086190" cy="376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9541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711015" cy="381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  <a:latin typeface="Calibri"/>
                <a:cs typeface="Calibri"/>
              </a:defRPr>
            </a:lvl1pPr>
          </a:lstStyle>
          <a:p>
            <a:fld id="{F0C94032-CD4C-4C25-B0C2-CEC720522D9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04862" y="6497543"/>
            <a:ext cx="4059169" cy="218473"/>
          </a:xfrm>
          <a:prstGeom prst="rect">
            <a:avLst/>
          </a:prstGeom>
        </p:spPr>
        <p:txBody>
          <a:bodyPr/>
          <a:lstStyle>
            <a:lvl1pPr>
              <a:defRPr sz="1400">
                <a:latin typeface="Calibri"/>
                <a:cs typeface="Calibri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8963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411480"/>
            <a:ext cx="11372473" cy="510909"/>
          </a:xfrm>
        </p:spPr>
        <p:txBody>
          <a:bodyPr anchor="t" anchorCtr="0"/>
          <a:lstStyle/>
          <a:p>
            <a:r>
              <a:rPr lang="en-US" dirty="0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760" y="1615440"/>
            <a:ext cx="11369809" cy="4047778"/>
          </a:xfrm>
        </p:spPr>
        <p:txBody>
          <a:bodyPr/>
          <a:lstStyle>
            <a:lvl1pPr>
              <a:defRPr>
                <a:uFillTx/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uFillTx/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uFillTx/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uFillTx/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2725" indent="-222250">
              <a:buFont typeface="Arial" panose="020B0604020202020204" pitchFamily="34" charset="0"/>
              <a:buChar char="•"/>
              <a:defRPr>
                <a:uFillTx/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>
                <a:uFillTx/>
              </a:rPr>
              <a:t>Click to edit Master text styles</a:t>
            </a:r>
          </a:p>
          <a:p>
            <a:pPr lvl="1"/>
            <a:r>
              <a:rPr lang="en-US" dirty="0">
                <a:uFillTx/>
              </a:rPr>
              <a:t>Second level</a:t>
            </a:r>
          </a:p>
          <a:p>
            <a:pPr lvl="2"/>
            <a:r>
              <a:rPr lang="en-US" dirty="0">
                <a:uFillTx/>
              </a:rPr>
              <a:t>Third level</a:t>
            </a:r>
          </a:p>
          <a:p>
            <a:pPr lvl="3"/>
            <a:r>
              <a:rPr lang="en-US" dirty="0">
                <a:uFillTx/>
              </a:rPr>
              <a:t>Fourth level</a:t>
            </a:r>
          </a:p>
          <a:p>
            <a:pPr lvl="4"/>
            <a:r>
              <a:rPr lang="en-US" dirty="0">
                <a:uFillTx/>
              </a:rPr>
              <a:t>Fifth level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410602"/>
            <a:ext cx="11375136" cy="877824"/>
          </a:xfrm>
        </p:spPr>
        <p:txBody>
          <a:bodyPr/>
          <a:lstStyle>
            <a:lvl1pPr>
              <a:defRPr>
                <a:uFillTx/>
              </a:defRPr>
            </a:lvl1pPr>
          </a:lstStyle>
          <a:p>
            <a:r>
              <a:rPr lang="en-US" dirty="0">
                <a:uFillTx/>
              </a:rP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760" y="1553612"/>
            <a:ext cx="5588582" cy="821190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  <a:uFillTx/>
              </a:defRPr>
            </a:lvl1pPr>
            <a:lvl2pPr marL="457200" indent="0">
              <a:buNone/>
              <a:defRPr sz="2000" b="1">
                <a:uFillTx/>
              </a:defRPr>
            </a:lvl2pPr>
            <a:lvl3pPr marL="914400" indent="0">
              <a:buNone/>
              <a:defRPr sz="1800" b="1">
                <a:uFillTx/>
              </a:defRPr>
            </a:lvl3pPr>
            <a:lvl4pPr marL="1371600" indent="0">
              <a:buNone/>
              <a:defRPr sz="1600" b="1">
                <a:uFillTx/>
              </a:defRPr>
            </a:lvl4pPr>
            <a:lvl5pPr marL="1828800" indent="0">
              <a:buNone/>
              <a:defRPr sz="1600" b="1">
                <a:uFillTx/>
              </a:defRPr>
            </a:lvl5pPr>
            <a:lvl6pPr marL="2286000" indent="0">
              <a:buNone/>
              <a:defRPr sz="1600" b="1">
                <a:uFillTx/>
              </a:defRPr>
            </a:lvl6pPr>
            <a:lvl7pPr marL="2743200" indent="0">
              <a:buNone/>
              <a:defRPr sz="1600" b="1">
                <a:uFillTx/>
              </a:defRPr>
            </a:lvl7pPr>
            <a:lvl8pPr marL="3200400" indent="0">
              <a:buNone/>
              <a:defRPr sz="1600" b="1">
                <a:uFillTx/>
              </a:defRPr>
            </a:lvl8pPr>
            <a:lvl9pPr marL="3657600" indent="0">
              <a:buNone/>
              <a:defRPr sz="1600" b="1"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760" y="2379194"/>
            <a:ext cx="5588582" cy="3373229"/>
          </a:xfrm>
        </p:spPr>
        <p:txBody>
          <a:bodyPr/>
          <a:lstStyle>
            <a:lvl1pPr>
              <a:defRPr sz="2400">
                <a:uFillTx/>
              </a:defRPr>
            </a:lvl1pPr>
            <a:lvl2pPr>
              <a:defRPr sz="2000">
                <a:uFillTx/>
              </a:defRPr>
            </a:lvl2pPr>
            <a:lvl3pPr>
              <a:defRPr sz="1800">
                <a:uFillTx/>
              </a:defRPr>
            </a:lvl3pPr>
            <a:lvl4pPr>
              <a:defRPr sz="1600">
                <a:uFillTx/>
              </a:defRPr>
            </a:lvl4pPr>
            <a:lvl5pPr marL="1482725" indent="-222250">
              <a:buFont typeface="Arial" panose="020B0604020202020204" pitchFamily="34" charset="0"/>
              <a:buChar char="•"/>
              <a:defRPr sz="1800">
                <a:uFillTx/>
              </a:defRPr>
            </a:lvl5pPr>
            <a:lvl6pPr>
              <a:defRPr sz="1600">
                <a:uFillTx/>
              </a:defRPr>
            </a:lvl6pPr>
            <a:lvl7pPr>
              <a:defRPr sz="1600">
                <a:uFillTx/>
              </a:defRPr>
            </a:lvl7pPr>
            <a:lvl8pPr>
              <a:defRPr sz="1600">
                <a:uFillTx/>
              </a:defRPr>
            </a:lvl8pPr>
            <a:lvl9pPr>
              <a:defRPr sz="1600"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  <a:endParaRPr lang="en-US" dirty="0">
              <a:uFillTx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1755" y="1553612"/>
            <a:ext cx="5531934" cy="821190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  <a:uFillTx/>
              </a:defRPr>
            </a:lvl1pPr>
            <a:lvl2pPr marL="457200" indent="0">
              <a:buNone/>
              <a:defRPr sz="2000" b="1">
                <a:uFillTx/>
              </a:defRPr>
            </a:lvl2pPr>
            <a:lvl3pPr marL="914400" indent="0">
              <a:buNone/>
              <a:defRPr sz="1800" b="1">
                <a:uFillTx/>
              </a:defRPr>
            </a:lvl3pPr>
            <a:lvl4pPr marL="1371600" indent="0">
              <a:buNone/>
              <a:defRPr sz="1600" b="1">
                <a:uFillTx/>
              </a:defRPr>
            </a:lvl4pPr>
            <a:lvl5pPr marL="1828800" indent="0">
              <a:buNone/>
              <a:defRPr sz="1600" b="1">
                <a:uFillTx/>
              </a:defRPr>
            </a:lvl5pPr>
            <a:lvl6pPr marL="2286000" indent="0">
              <a:buNone/>
              <a:defRPr sz="1600" b="1">
                <a:uFillTx/>
              </a:defRPr>
            </a:lvl6pPr>
            <a:lvl7pPr marL="2743200" indent="0">
              <a:buNone/>
              <a:defRPr sz="1600" b="1">
                <a:uFillTx/>
              </a:defRPr>
            </a:lvl7pPr>
            <a:lvl8pPr marL="3200400" indent="0">
              <a:buNone/>
              <a:defRPr sz="1600" b="1">
                <a:uFillTx/>
              </a:defRPr>
            </a:lvl8pPr>
            <a:lvl9pPr marL="3657600" indent="0">
              <a:buNone/>
              <a:defRPr sz="1600" b="1"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1755" y="2379194"/>
            <a:ext cx="5531934" cy="3373229"/>
          </a:xfrm>
        </p:spPr>
        <p:txBody>
          <a:bodyPr/>
          <a:lstStyle>
            <a:lvl1pPr>
              <a:defRPr sz="2400">
                <a:uFillTx/>
              </a:defRPr>
            </a:lvl1pPr>
            <a:lvl2pPr>
              <a:defRPr sz="2000">
                <a:uFillTx/>
              </a:defRPr>
            </a:lvl2pPr>
            <a:lvl3pPr>
              <a:defRPr sz="1800">
                <a:uFillTx/>
              </a:defRPr>
            </a:lvl3pPr>
            <a:lvl4pPr>
              <a:defRPr sz="1600">
                <a:uFillTx/>
              </a:defRPr>
            </a:lvl4pPr>
            <a:lvl5pPr marL="1482725" indent="-222250">
              <a:defRPr lang="en-US" sz="1800" kern="1200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>
              <a:defRPr sz="1600">
                <a:uFillTx/>
              </a:defRPr>
            </a:lvl6pPr>
            <a:lvl7pPr>
              <a:defRPr sz="1600">
                <a:uFillTx/>
              </a:defRPr>
            </a:lvl7pPr>
            <a:lvl8pPr>
              <a:defRPr sz="1600">
                <a:uFillTx/>
              </a:defRPr>
            </a:lvl8pPr>
            <a:lvl9pPr>
              <a:defRPr sz="1600"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  <a:endParaRPr lang="en-US" dirty="0">
              <a:uFillTx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411480"/>
            <a:ext cx="11375136" cy="877824"/>
          </a:xfrm>
        </p:spPr>
        <p:txBody>
          <a:bodyPr/>
          <a:lstStyle/>
          <a:p>
            <a:r>
              <a:rPr lang="en-US" dirty="0">
                <a:uFillTx/>
              </a:rPr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>
            <a:spLocks/>
          </p:cNvSpPr>
          <p:nvPr userDrawn="1"/>
        </p:nvSpPr>
        <p:spPr>
          <a:xfrm>
            <a:off x="8305800" y="5921829"/>
            <a:ext cx="3883025" cy="936171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  <a:uFillTx/>
            </a:endParaRPr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365760" y="411480"/>
            <a:ext cx="6962455" cy="510909"/>
          </a:xfrm>
        </p:spPr>
        <p:txBody>
          <a:bodyPr/>
          <a:lstStyle>
            <a:lvl1pPr algn="l">
              <a:defRPr sz="3200" b="1">
                <a:solidFill>
                  <a:schemeClr val="tx1"/>
                </a:solidFill>
                <a:uFillTx/>
                <a:latin typeface="+mn-lt"/>
              </a:defRPr>
            </a:lvl1pPr>
          </a:lstStyle>
          <a:p>
            <a:r>
              <a:rPr lang="en-US" dirty="0">
                <a:uFillTx/>
              </a:rPr>
              <a:t>Click to edit Master title style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8256801" y="4458940"/>
            <a:ext cx="3047137" cy="1389960"/>
          </a:xfrm>
          <a:prstGeom prst="rect">
            <a:avLst/>
          </a:prstGeom>
        </p:spPr>
      </p:pic>
      <p:grpSp>
        <p:nvGrpSpPr>
          <p:cNvPr id="13" name="Group 12"/>
          <p:cNvGrpSpPr/>
          <p:nvPr userDrawn="1"/>
        </p:nvGrpSpPr>
        <p:grpSpPr>
          <a:xfrm>
            <a:off x="-4595" y="6002316"/>
            <a:ext cx="12198096" cy="27432"/>
            <a:chOff x="-9675" y="6830568"/>
            <a:chExt cx="9176303" cy="27432"/>
          </a:xfrm>
        </p:grpSpPr>
        <p:sp>
          <p:nvSpPr>
            <p:cNvPr id="14" name="Rectangle 13"/>
            <p:cNvSpPr>
              <a:spLocks/>
            </p:cNvSpPr>
            <p:nvPr userDrawn="1"/>
          </p:nvSpPr>
          <p:spPr>
            <a:xfrm>
              <a:off x="5529226" y="6830568"/>
              <a:ext cx="3637402" cy="2743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  <a:uFillTx/>
              </a:endParaRPr>
            </a:p>
          </p:txBody>
        </p:sp>
        <p:sp>
          <p:nvSpPr>
            <p:cNvPr id="15" name="Rectangle 14"/>
            <p:cNvSpPr>
              <a:spLocks/>
            </p:cNvSpPr>
            <p:nvPr userDrawn="1"/>
          </p:nvSpPr>
          <p:spPr>
            <a:xfrm>
              <a:off x="-9675" y="6830568"/>
              <a:ext cx="5542707" cy="27432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  <a:uFillTx/>
              </a:endParaRPr>
            </a:p>
          </p:txBody>
        </p:sp>
      </p:grpSp>
      <p:grpSp>
        <p:nvGrpSpPr>
          <p:cNvPr id="11" name="Group 10"/>
          <p:cNvGrpSpPr/>
          <p:nvPr userDrawn="1"/>
        </p:nvGrpSpPr>
        <p:grpSpPr>
          <a:xfrm>
            <a:off x="-4595" y="4272576"/>
            <a:ext cx="12198096" cy="27432"/>
            <a:chOff x="-9675" y="6830568"/>
            <a:chExt cx="9176303" cy="27432"/>
          </a:xfrm>
        </p:grpSpPr>
        <p:sp>
          <p:nvSpPr>
            <p:cNvPr id="18" name="Rectangle 17"/>
            <p:cNvSpPr>
              <a:spLocks/>
            </p:cNvSpPr>
            <p:nvPr userDrawn="1"/>
          </p:nvSpPr>
          <p:spPr>
            <a:xfrm>
              <a:off x="5529226" y="6830568"/>
              <a:ext cx="3637402" cy="2743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  <a:uFillTx/>
              </a:endParaRPr>
            </a:p>
          </p:txBody>
        </p:sp>
        <p:sp>
          <p:nvSpPr>
            <p:cNvPr id="19" name="Rectangle 18"/>
            <p:cNvSpPr>
              <a:spLocks/>
            </p:cNvSpPr>
            <p:nvPr userDrawn="1"/>
          </p:nvSpPr>
          <p:spPr>
            <a:xfrm>
              <a:off x="-9675" y="6830568"/>
              <a:ext cx="5542707" cy="27432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  <a:uFillTx/>
              </a:endParaRPr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411480"/>
            <a:ext cx="11375136" cy="877824"/>
          </a:xfrm>
        </p:spPr>
        <p:txBody>
          <a:bodyPr/>
          <a:lstStyle/>
          <a:p>
            <a:r>
              <a:rPr lang="en-US" dirty="0">
                <a:uFillTx/>
              </a:rPr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28324" y="2743200"/>
            <a:ext cx="9495011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Rectangle 6"/>
          <p:cNvSpPr/>
          <p:nvPr/>
        </p:nvSpPr>
        <p:spPr bwMode="white">
          <a:xfrm>
            <a:off x="0" y="1524000"/>
            <a:ext cx="12188825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600200"/>
            <a:ext cx="172675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1828324" y="1600200"/>
            <a:ext cx="10360501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324" y="1600200"/>
            <a:ext cx="10157354" cy="667875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  <a:endParaRPr kumimoji="0" 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726750" cy="70167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2400" dirty="0">
              <a:solidFill>
                <a:srgbClr val="FFFFFF"/>
              </a:solidFill>
            </a:endParaRP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4169" y="6435568"/>
            <a:ext cx="4059169" cy="218473"/>
          </a:xfrm>
          <a:prstGeom prst="rect">
            <a:avLst/>
          </a:prstGeom>
        </p:spPr>
        <p:txBody>
          <a:bodyPr/>
          <a:lstStyle>
            <a:lvl1pPr algn="l">
              <a:defRPr sz="1200">
                <a:latin typeface="Calibri"/>
                <a:cs typeface="Calibri"/>
              </a:defRPr>
            </a:lvl1pPr>
          </a:lstStyle>
          <a:p>
            <a:endParaRPr lang="en-US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1" name="Picture 10" descr="IDEAS_logo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0747" y="6236786"/>
            <a:ext cx="1401117" cy="48599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43F2E29-D923-E449-87DA-691D3382DA1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9426619" y="6115528"/>
            <a:ext cx="2366963" cy="640080"/>
          </a:xfrm>
          <a:prstGeom prst="rect">
            <a:avLst/>
          </a:prstGeom>
        </p:spPr>
      </p:pic>
      <p:sp>
        <p:nvSpPr>
          <p:cNvPr id="14" name="Rectangle 6">
            <a:extLst>
              <a:ext uri="{FF2B5EF4-FFF2-40B4-BE49-F238E27FC236}">
                <a16:creationId xmlns:a16="http://schemas.microsoft.com/office/drawing/2014/main" id="{96FBCAFB-8167-4C4C-9FAA-536E2379E788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163375" y="6479785"/>
            <a:ext cx="210301" cy="1524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lIns="0" tIns="0" rIns="0" bIns="0"/>
          <a:lstStyle/>
          <a:p>
            <a:pPr algn="r" defTabSz="173038">
              <a:lnSpc>
                <a:spcPct val="90000"/>
              </a:lnSpc>
              <a:defRPr>
                <a:uFillTx/>
              </a:defRPr>
            </a:pPr>
            <a:fld id="{040BB257-551A-4736-B50F-DCF1BA034C06}" type="slidenum">
              <a:rPr lang="en-US" sz="1000" smtClean="0">
                <a:solidFill>
                  <a:schemeClr val="tx1"/>
                </a:solidFill>
                <a:uFillTx/>
                <a:latin typeface="Arial" pitchFamily="34" charset="0"/>
                <a:cs typeface="Arial" pitchFamily="34" charset="0"/>
              </a:rPr>
              <a:pPr algn="r" defTabSz="173038">
                <a:lnSpc>
                  <a:spcPct val="90000"/>
                </a:lnSpc>
                <a:defRPr>
                  <a:uFillTx/>
                </a:defRPr>
              </a:pPr>
              <a:t>‹#›</a:t>
            </a:fld>
            <a:endParaRPr lang="en-US" sz="1000" dirty="0">
              <a:solidFill>
                <a:schemeClr val="tx1"/>
              </a:solidFill>
              <a:uFillTx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10840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E2177C6-060C-4445-8C10-ADA6D3CE5F74}"/>
              </a:ext>
            </a:extLst>
          </p:cNvPr>
          <p:cNvSpPr/>
          <p:nvPr userDrawn="1"/>
        </p:nvSpPr>
        <p:spPr>
          <a:xfrm>
            <a:off x="0" y="6186396"/>
            <a:ext cx="12188825" cy="67160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4864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r>
              <a:rPr lang="en-US" sz="1600" dirty="0">
                <a:ln>
                  <a:noFill/>
                </a:ln>
                <a:solidFill>
                  <a:schemeClr val="bg1"/>
                </a:solidFill>
              </a:rPr>
              <a:t>exascaleproject.org</a:t>
            </a:r>
          </a:p>
        </p:txBody>
      </p:sp>
      <p:sp>
        <p:nvSpPr>
          <p:cNvPr id="22" name="Rectangle 21"/>
          <p:cNvSpPr/>
          <p:nvPr userDrawn="1"/>
        </p:nvSpPr>
        <p:spPr>
          <a:xfrm>
            <a:off x="8305800" y="5921829"/>
            <a:ext cx="3883025" cy="936171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3177633" y="503144"/>
            <a:ext cx="8292316" cy="1030930"/>
          </a:xfrm>
        </p:spPr>
        <p:txBody>
          <a:bodyPr anchor="b"/>
          <a:lstStyle>
            <a:lvl1pPr algn="l">
              <a:defRPr sz="32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3177632" y="2085962"/>
            <a:ext cx="8292317" cy="2855300"/>
          </a:xfrm>
        </p:spPr>
        <p:txBody>
          <a:bodyPr lIns="109728"/>
          <a:lstStyle>
            <a:lvl1pPr marL="0" indent="0" algn="l">
              <a:buNone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640" y="483164"/>
            <a:ext cx="2050840" cy="93549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9921" y="6322747"/>
            <a:ext cx="2409477" cy="40100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70693"/>
          <a:stretch/>
        </p:blipFill>
        <p:spPr>
          <a:xfrm>
            <a:off x="10204521" y="6307740"/>
            <a:ext cx="1367541" cy="4289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EB516F4-C09A-4E83-A0F1-168C638F25A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932" b="1495"/>
          <a:stretch/>
        </p:blipFill>
        <p:spPr>
          <a:xfrm rot="10800000">
            <a:off x="-1" y="1572767"/>
            <a:ext cx="2852965" cy="4078297"/>
          </a:xfrm>
          <a:prstGeom prst="rect">
            <a:avLst/>
          </a:prstGeom>
        </p:spPr>
      </p:pic>
      <p:pic>
        <p:nvPicPr>
          <p:cNvPr id="10" name="Picture 9" descr="IDEAS_logo.png">
            <a:extLst>
              <a:ext uri="{FF2B5EF4-FFF2-40B4-BE49-F238E27FC236}">
                <a16:creationId xmlns:a16="http://schemas.microsoft.com/office/drawing/2014/main" id="{9DE86E9C-D24A-4552-A542-495444B5B047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1056" y="1848659"/>
            <a:ext cx="2350008" cy="815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5573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411480"/>
            <a:ext cx="11372473" cy="914400"/>
          </a:xfrm>
        </p:spPr>
        <p:txBody>
          <a:bodyPr anchor="t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65760" y="1737360"/>
            <a:ext cx="11369809" cy="4047778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2725" indent="-222250">
              <a:buFont typeface="Arial" panose="020B0604020202020204" pitchFamily="34" charset="0"/>
              <a:buChar char="•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level0.4	</a:t>
            </a:r>
          </a:p>
        </p:txBody>
      </p:sp>
    </p:spTree>
    <p:extLst>
      <p:ext uri="{BB962C8B-B14F-4D97-AF65-F5344CB8AC3E}">
        <p14:creationId xmlns:p14="http://schemas.microsoft.com/office/powerpoint/2010/main" val="25090086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12.xml"/><Relationship Id="rId10" Type="http://schemas.openxmlformats.org/officeDocument/2006/relationships/image" Target="../media/image6.png"/><Relationship Id="rId4" Type="http://schemas.openxmlformats.org/officeDocument/2006/relationships/slideLayout" Target="../slideLayouts/slideLayout11.xml"/><Relationship Id="rId9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365760" y="411480"/>
            <a:ext cx="11376442" cy="51090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dirty="0">
                <a:uFillTx/>
              </a:rPr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65760" y="1623066"/>
            <a:ext cx="11376442" cy="404092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dirty="0">
                <a:uFillTx/>
              </a:rPr>
              <a:t>Click to edit Master text styles</a:t>
            </a:r>
          </a:p>
          <a:p>
            <a:pPr lvl="1"/>
            <a:r>
              <a:rPr lang="en-US" dirty="0">
                <a:uFillTx/>
              </a:rPr>
              <a:t>Second level</a:t>
            </a:r>
          </a:p>
          <a:p>
            <a:pPr lvl="2"/>
            <a:r>
              <a:rPr lang="en-US" dirty="0">
                <a:uFillTx/>
              </a:rPr>
              <a:t>Third level</a:t>
            </a:r>
          </a:p>
          <a:p>
            <a:pPr lvl="3"/>
            <a:r>
              <a:rPr lang="en-US" dirty="0">
                <a:uFillTx/>
              </a:rPr>
              <a:t>Fourth level</a:t>
            </a:r>
          </a:p>
          <a:p>
            <a:pPr lvl="4"/>
            <a:r>
              <a:rPr lang="en-US" dirty="0">
                <a:uFillTx/>
              </a:rPr>
              <a:t>Fifth level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9" cstate="print"/>
          <a:stretch>
            <a:fillRect/>
          </a:stretch>
        </p:blipFill>
        <p:spPr>
          <a:xfrm>
            <a:off x="9236773" y="6033555"/>
            <a:ext cx="2366963" cy="640080"/>
          </a:xfrm>
          <a:prstGeom prst="rect">
            <a:avLst/>
          </a:prstGeom>
        </p:spPr>
      </p:pic>
      <p:grpSp>
        <p:nvGrpSpPr>
          <p:cNvPr id="15" name="Group 14"/>
          <p:cNvGrpSpPr/>
          <p:nvPr userDrawn="1"/>
        </p:nvGrpSpPr>
        <p:grpSpPr>
          <a:xfrm>
            <a:off x="-4595" y="6830568"/>
            <a:ext cx="12198096" cy="27432"/>
            <a:chOff x="-9675" y="6830568"/>
            <a:chExt cx="9176303" cy="27432"/>
          </a:xfrm>
        </p:grpSpPr>
        <p:sp>
          <p:nvSpPr>
            <p:cNvPr id="16" name="Rectangle 15"/>
            <p:cNvSpPr>
              <a:spLocks/>
            </p:cNvSpPr>
            <p:nvPr userDrawn="1"/>
          </p:nvSpPr>
          <p:spPr>
            <a:xfrm>
              <a:off x="5529226" y="6830568"/>
              <a:ext cx="3637402" cy="2743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  <a:uFillTx/>
              </a:endParaRPr>
            </a:p>
          </p:txBody>
        </p:sp>
        <p:sp>
          <p:nvSpPr>
            <p:cNvPr id="17" name="Rectangle 16"/>
            <p:cNvSpPr>
              <a:spLocks/>
            </p:cNvSpPr>
            <p:nvPr userDrawn="1"/>
          </p:nvSpPr>
          <p:spPr>
            <a:xfrm>
              <a:off x="-9675" y="6830568"/>
              <a:ext cx="5542707" cy="27432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  <a:uFillTx/>
              </a:endParaRPr>
            </a:p>
          </p:txBody>
        </p:sp>
      </p:grpSp>
      <p:sp>
        <p:nvSpPr>
          <p:cNvPr id="8" name="Rectangle 256"/>
          <p:cNvSpPr txBox="1">
            <a:spLocks noChangeArrowheads="1"/>
          </p:cNvSpPr>
          <p:nvPr userDrawn="1"/>
        </p:nvSpPr>
        <p:spPr>
          <a:xfrm>
            <a:off x="363828" y="6449464"/>
            <a:ext cx="3422561" cy="213042"/>
          </a:xfrm>
          <a:prstGeom prst="rect">
            <a:avLst/>
          </a:prstGeom>
        </p:spPr>
        <p:txBody>
          <a:bodyPr anchor="ctr"/>
          <a:lstStyle/>
          <a:p>
            <a:pPr algn="l"/>
            <a:endParaRPr lang="en-US" sz="1000" dirty="0">
              <a:solidFill>
                <a:schemeClr val="tx1"/>
              </a:solidFill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Rectangle 6"/>
          <p:cNvSpPr>
            <a:spLocks noChangeArrowheads="1"/>
          </p:cNvSpPr>
          <p:nvPr userDrawn="1"/>
        </p:nvSpPr>
        <p:spPr bwMode="auto">
          <a:xfrm flipH="1">
            <a:off x="163375" y="6479785"/>
            <a:ext cx="210301" cy="1524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lIns="0" tIns="0" rIns="0" bIns="0"/>
          <a:lstStyle/>
          <a:p>
            <a:pPr algn="r" defTabSz="173038">
              <a:lnSpc>
                <a:spcPct val="90000"/>
              </a:lnSpc>
              <a:defRPr>
                <a:uFillTx/>
              </a:defRPr>
            </a:pPr>
            <a:fld id="{040BB257-551A-4736-B50F-DCF1BA034C06}" type="slidenum">
              <a:rPr lang="en-US" sz="1000" smtClean="0">
                <a:solidFill>
                  <a:schemeClr val="tx1"/>
                </a:solidFill>
                <a:uFillTx/>
                <a:latin typeface="Arial" pitchFamily="34" charset="0"/>
                <a:cs typeface="Arial" pitchFamily="34" charset="0"/>
              </a:rPr>
              <a:pPr algn="r" defTabSz="173038">
                <a:lnSpc>
                  <a:spcPct val="90000"/>
                </a:lnSpc>
                <a:defRPr>
                  <a:uFillTx/>
                </a:defRPr>
              </a:pPr>
              <a:t>‹#›</a:t>
            </a:fld>
            <a:endParaRPr lang="en-US" sz="1000" dirty="0">
              <a:solidFill>
                <a:schemeClr val="tx1"/>
              </a:solidFill>
              <a:uFillTx/>
              <a:latin typeface="Arial" pitchFamily="34" charset="0"/>
              <a:cs typeface="Arial" pitchFamily="34" charset="0"/>
            </a:endParaRPr>
          </a:p>
        </p:txBody>
      </p:sp>
      <p:pic>
        <p:nvPicPr>
          <p:cNvPr id="11" name="Picture 10" descr="IDEAS_logo.png"/>
          <p:cNvPicPr>
            <a:picLocks noChangeAspect="1"/>
          </p:cNvPicPr>
          <p:nvPr userDrawn="1"/>
        </p:nvPicPr>
        <p:blipFill>
          <a:blip r:embed="rId10" cstate="print"/>
          <a:stretch>
            <a:fillRect/>
          </a:stretch>
        </p:blipFill>
        <p:spPr>
          <a:xfrm>
            <a:off x="7027425" y="6069275"/>
            <a:ext cx="1845330" cy="64008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</p:sldLayoutIdLst>
  <p:hf hdr="0" ftr="0" dt="0"/>
  <p:txStyles>
    <p:titleStyle>
      <a:lvl1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200" b="1" kern="1200" baseline="0">
          <a:solidFill>
            <a:schemeClr val="tx1"/>
          </a:solidFill>
          <a:uFillTx/>
          <a:latin typeface="+mn-lt"/>
          <a:ea typeface="+mj-ea"/>
          <a:cs typeface="+mj-cs"/>
        </a:defRPr>
      </a:lvl1pPr>
      <a:lvl2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uFillTx/>
          <a:latin typeface="Arial Black" pitchFamily="34" charset="0"/>
        </a:defRPr>
      </a:lvl2pPr>
      <a:lvl3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uFillTx/>
          <a:latin typeface="Arial Black" pitchFamily="34" charset="0"/>
        </a:defRPr>
      </a:lvl3pPr>
      <a:lvl4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uFillTx/>
          <a:latin typeface="Arial Black" pitchFamily="34" charset="0"/>
        </a:defRPr>
      </a:lvl4pPr>
      <a:lvl5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uFillTx/>
          <a:latin typeface="Arial Black" pitchFamily="34" charset="0"/>
        </a:defRPr>
      </a:lvl5pPr>
      <a:lvl6pPr marL="4572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uFillTx/>
          <a:latin typeface="Arial Black" pitchFamily="34" charset="0"/>
        </a:defRPr>
      </a:lvl6pPr>
      <a:lvl7pPr marL="9144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uFillTx/>
          <a:latin typeface="Arial Black" pitchFamily="34" charset="0"/>
        </a:defRPr>
      </a:lvl7pPr>
      <a:lvl8pPr marL="13716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uFillTx/>
          <a:latin typeface="Arial Black" pitchFamily="34" charset="0"/>
        </a:defRPr>
      </a:lvl8pPr>
      <a:lvl9pPr marL="18288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uFillTx/>
          <a:latin typeface="Arial Black" pitchFamily="34" charset="0"/>
        </a:defRPr>
      </a:lvl9pPr>
    </p:titleStyle>
    <p:bodyStyle>
      <a:lvl1pPr marL="230188" indent="-230188" algn="l" rtl="0" eaLnBrk="1" fontAlgn="base" hangingPunct="1">
        <a:lnSpc>
          <a:spcPct val="90000"/>
        </a:lnSpc>
        <a:spcBef>
          <a:spcPts val="1400"/>
        </a:spcBef>
        <a:spcAft>
          <a:spcPct val="0"/>
        </a:spcAft>
        <a:buClr>
          <a:schemeClr val="tx1"/>
        </a:buClr>
        <a:buFont typeface="Arial" charset="0"/>
        <a:buChar char="•"/>
        <a:defRPr sz="2800" kern="1200">
          <a:solidFill>
            <a:schemeClr val="tx1"/>
          </a:solidFill>
          <a:uFillTx/>
          <a:latin typeface="+mn-lt"/>
          <a:ea typeface="+mn-ea"/>
          <a:cs typeface="+mn-cs"/>
        </a:defRPr>
      </a:lvl1pPr>
      <a:lvl2pPr marL="625475" indent="-279400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1"/>
        </a:buClr>
        <a:buFont typeface="Arial" charset="0"/>
        <a:buChar char="–"/>
        <a:defRPr sz="2400" kern="1200">
          <a:solidFill>
            <a:schemeClr val="tx1"/>
          </a:solidFill>
          <a:uFillTx/>
          <a:latin typeface="+mn-lt"/>
          <a:ea typeface="+mn-ea"/>
          <a:cs typeface="+mn-cs"/>
        </a:defRPr>
      </a:lvl2pPr>
      <a:lvl3pPr marL="914400" indent="-23018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1"/>
        </a:buClr>
        <a:buFont typeface="Arial" charset="0"/>
        <a:buChar char="•"/>
        <a:defRPr sz="2000" kern="1200">
          <a:solidFill>
            <a:schemeClr val="tx1"/>
          </a:solidFill>
          <a:uFillTx/>
          <a:latin typeface="+mn-lt"/>
          <a:ea typeface="+mn-ea"/>
          <a:cs typeface="+mn-cs"/>
        </a:defRPr>
      </a:lvl3pPr>
      <a:lvl4pPr marL="1144588" indent="-17303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1"/>
        </a:buClr>
        <a:buFont typeface="Arial" charset="0"/>
        <a:buChar char="–"/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4pPr>
      <a:lvl5pPr marL="1482725" indent="-222250" algn="l" rtl="0" eaLnBrk="1" fontAlgn="base" hangingPunct="1">
        <a:lnSpc>
          <a:spcPct val="90000"/>
        </a:lnSpc>
        <a:spcBef>
          <a:spcPts val="600"/>
        </a:spcBef>
        <a:spcAft>
          <a:spcPct val="0"/>
        </a:spcAft>
        <a:buClr>
          <a:schemeClr val="tx1"/>
        </a:buClr>
        <a:buFont typeface="Arial" charset="0"/>
        <a:buChar char="»"/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uFillTx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uFillTx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uFillTx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uFillTx/>
          <a:latin typeface="+mn-lt"/>
          <a:ea typeface="+mn-ea"/>
          <a:cs typeface="+mn-cs"/>
        </a:defRPr>
      </a:lvl9pPr>
    </p:bodyStyle>
    <p:otherStyle>
      <a:defPPr>
        <a:defRPr lang="en-US">
          <a:uFillTx/>
        </a:defRPr>
      </a:defPPr>
      <a:lvl1pPr marL="0" algn="l" defTabSz="914400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ED1C1369-A08C-454A-B0B5-0955BB31B11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932" b="1495"/>
          <a:stretch/>
        </p:blipFill>
        <p:spPr>
          <a:xfrm>
            <a:off x="9335860" y="0"/>
            <a:ext cx="2852965" cy="4078297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365760" y="411480"/>
            <a:ext cx="11376442" cy="8469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65760" y="1737360"/>
            <a:ext cx="11376442" cy="40409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1160" y="6183517"/>
            <a:ext cx="1971212" cy="533060"/>
          </a:xfrm>
          <a:prstGeom prst="rect">
            <a:avLst/>
          </a:prstGeom>
        </p:spPr>
      </p:pic>
      <p:sp>
        <p:nvSpPr>
          <p:cNvPr id="8" name="Rectangle 256"/>
          <p:cNvSpPr txBox="1">
            <a:spLocks noChangeArrowheads="1"/>
          </p:cNvSpPr>
          <p:nvPr userDrawn="1"/>
        </p:nvSpPr>
        <p:spPr>
          <a:xfrm>
            <a:off x="363828" y="6477000"/>
            <a:ext cx="3315547" cy="182562"/>
          </a:xfrm>
          <a:prstGeom prst="rect">
            <a:avLst/>
          </a:prstGeom>
          <a:ln/>
        </p:spPr>
        <p:txBody>
          <a:bodyPr anchor="ctr"/>
          <a:lstStyle/>
          <a:p>
            <a:pPr algn="l"/>
            <a:r>
              <a:rPr lang="en-US" sz="10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</a:p>
        </p:txBody>
      </p:sp>
      <p:sp>
        <p:nvSpPr>
          <p:cNvPr id="9" name="Rectangle 6"/>
          <p:cNvSpPr>
            <a:spLocks noChangeArrowheads="1"/>
          </p:cNvSpPr>
          <p:nvPr userDrawn="1"/>
        </p:nvSpPr>
        <p:spPr bwMode="auto">
          <a:xfrm flipH="1">
            <a:off x="163374" y="6513051"/>
            <a:ext cx="515635" cy="1465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l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10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pPr algn="l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1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0" name="Picture 9" descr="IDEAS_logo.png">
            <a:extLst>
              <a:ext uri="{FF2B5EF4-FFF2-40B4-BE49-F238E27FC236}">
                <a16:creationId xmlns:a16="http://schemas.microsoft.com/office/drawing/2014/main" id="{B8E2FEED-84DC-4438-B439-E3DA7A28736A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63530" y="6156960"/>
            <a:ext cx="1845330" cy="64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5409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</p:sldLayoutIdLst>
  <p:hf hdr="0" ftr="0" dt="0"/>
  <p:txStyles>
    <p:titleStyle>
      <a:lvl1pPr marL="0" indent="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800" b="1" kern="1200" baseline="0">
          <a:solidFill>
            <a:schemeClr val="tx1"/>
          </a:solidFill>
          <a:latin typeface="+mn-lt"/>
          <a:ea typeface="+mj-ea"/>
          <a:cs typeface="+mj-cs"/>
        </a:defRPr>
      </a:lvl1pPr>
      <a:lvl2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2pPr>
      <a:lvl3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3pPr>
      <a:lvl4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4pPr>
      <a:lvl5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5pPr>
      <a:lvl6pPr marL="4572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6pPr>
      <a:lvl7pPr marL="9144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7pPr>
      <a:lvl8pPr marL="13716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8pPr>
      <a:lvl9pPr marL="18288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9pPr>
    </p:titleStyle>
    <p:bodyStyle>
      <a:lvl1pPr marL="230188" indent="-230188" algn="l" rtl="0" eaLnBrk="1" fontAlgn="base" hangingPunct="1">
        <a:lnSpc>
          <a:spcPct val="90000"/>
        </a:lnSpc>
        <a:spcBef>
          <a:spcPts val="1400"/>
        </a:spcBef>
        <a:spcAft>
          <a:spcPct val="0"/>
        </a:spcAft>
        <a:buClr>
          <a:schemeClr val="tx1"/>
        </a:buClr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5475" indent="-279400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1"/>
        </a:buClr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3018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1"/>
        </a:buClr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144588" indent="-17303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1"/>
        </a:buClr>
        <a:buFont typeface="Arial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482725" indent="-222250" algn="l" rtl="0" eaLnBrk="1" fontAlgn="base" hangingPunct="1">
        <a:lnSpc>
          <a:spcPct val="90000"/>
        </a:lnSpc>
        <a:spcBef>
          <a:spcPts val="600"/>
        </a:spcBef>
        <a:spcAft>
          <a:spcPct val="0"/>
        </a:spcAft>
        <a:buClr>
          <a:schemeClr val="tx1"/>
        </a:buClr>
        <a:buFont typeface="Arial" charset="0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sa/4.0/" TargetMode="External"/><Relationship Id="rId2" Type="http://schemas.openxmlformats.org/officeDocument/2006/relationships/hyperlink" Target="http://creativecommons.org/licenses/by/4.0/" TargetMode="Externa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0.png"/><Relationship Id="rId4" Type="http://schemas.openxmlformats.org/officeDocument/2006/relationships/hyperlink" Target="https://doi.org/10.6084/m9.figshare.11918397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betterscientificsoftware.github.io/A-Team-Tools/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bssw.io/blog_posts/adopting-continuous-integration-for-long-timescale-materials-simulation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eg"/><Relationship Id="rId4" Type="http://schemas.openxmlformats.org/officeDocument/2006/relationships/image" Target="../media/image1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a.co/eEgWvKj" TargetMode="External"/><Relationship Id="rId7" Type="http://schemas.openxmlformats.org/officeDocument/2006/relationships/image" Target="../media/image22.tiff"/><Relationship Id="rId2" Type="http://schemas.openxmlformats.org/officeDocument/2006/relationships/hyperlink" Target="http://a.co/eUGIe95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hyperlink" Target="http://a.co/22EPvt6" TargetMode="Externa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aherou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://contributor-covenant.org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tiff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xsdk.info/policies/" TargetMode="External"/><Relationship Id="rId2" Type="http://schemas.openxmlformats.org/officeDocument/2006/relationships/hyperlink" Target="https://github.com/trilinos/Trilinos/wiki/New-Trilinos-Developers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21A77B7-F99D-49EA-A49F-D263718C48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77632" y="503144"/>
            <a:ext cx="8687265" cy="623129"/>
          </a:xfrm>
        </p:spPr>
        <p:txBody>
          <a:bodyPr/>
          <a:lstStyle/>
          <a:p>
            <a:r>
              <a:rPr lang="en-US" dirty="0"/>
              <a:t>Agile Methodologies &amp; Useful GitHub Tools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E9C36191-4CD4-4D95-BBB8-C25F2055F6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77632" y="1639913"/>
            <a:ext cx="8292317" cy="2855300"/>
          </a:xfrm>
        </p:spPr>
        <p:txBody>
          <a:bodyPr/>
          <a:lstStyle/>
          <a:p>
            <a:r>
              <a:rPr lang="en-US" u="sng" dirty="0"/>
              <a:t>David E. Bernholdt</a:t>
            </a:r>
            <a:br>
              <a:rPr lang="en-US" u="sng" dirty="0"/>
            </a:br>
            <a:r>
              <a:rPr lang="en-US" sz="2000" dirty="0"/>
              <a:t>Oak Ridge National Laboratory</a:t>
            </a:r>
            <a:endParaRPr lang="en-US" dirty="0"/>
          </a:p>
          <a:p>
            <a:r>
              <a:rPr lang="en-US" dirty="0"/>
              <a:t>Michael A. </a:t>
            </a:r>
            <a:r>
              <a:rPr lang="en-US" dirty="0" err="1"/>
              <a:t>Heroux</a:t>
            </a:r>
            <a:r>
              <a:rPr lang="en-US" dirty="0"/>
              <a:t>, James M. </a:t>
            </a:r>
            <a:r>
              <a:rPr lang="en-US" dirty="0" err="1"/>
              <a:t>Willenbring</a:t>
            </a:r>
            <a:br>
              <a:rPr lang="en-US" dirty="0"/>
            </a:br>
            <a:r>
              <a:rPr lang="en-US" sz="2000" dirty="0"/>
              <a:t>Sandia National Laboratories</a:t>
            </a:r>
            <a:br>
              <a:rPr lang="en-US" sz="2000" dirty="0"/>
            </a:br>
            <a:br>
              <a:rPr lang="en-US" dirty="0"/>
            </a:br>
            <a:r>
              <a:rPr lang="en-US" sz="2000" dirty="0"/>
              <a:t>Better Scientific Software Tutorial</a:t>
            </a:r>
            <a:br>
              <a:rPr lang="en-US" sz="2000" dirty="0"/>
            </a:br>
            <a:r>
              <a:rPr lang="en-US" sz="2000" dirty="0"/>
              <a:t>RF </a:t>
            </a:r>
            <a:r>
              <a:rPr lang="en-US" sz="2000" dirty="0" err="1"/>
              <a:t>SciDAC</a:t>
            </a:r>
            <a:r>
              <a:rPr lang="en-US" sz="2000" dirty="0"/>
              <a:t> </a:t>
            </a:r>
            <a:r>
              <a:rPr lang="en-US" sz="2000"/>
              <a:t>2020 Workshop</a:t>
            </a:r>
            <a:endParaRPr lang="en-US" sz="2000" dirty="0"/>
          </a:p>
        </p:txBody>
      </p:sp>
      <p:pic>
        <p:nvPicPr>
          <p:cNvPr id="6" name="Picture 2" descr="https://licensebuttons.net/l/by/4.0/88x31.png">
            <a:extLst>
              <a:ext uri="{FF2B5EF4-FFF2-40B4-BE49-F238E27FC236}">
                <a16:creationId xmlns:a16="http://schemas.microsoft.com/office/drawing/2014/main" id="{24EAF368-FA38-4254-8E55-6E4D872226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" y="5539716"/>
            <a:ext cx="1661258" cy="585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06FBB1C-6D6D-47D4-86AC-DD5BECCBEE38}"/>
              </a:ext>
            </a:extLst>
          </p:cNvPr>
          <p:cNvSpPr txBox="1"/>
          <p:nvPr/>
        </p:nvSpPr>
        <p:spPr>
          <a:xfrm>
            <a:off x="2036432" y="5619958"/>
            <a:ext cx="1171114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See slide 2 for license details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2B471BB-942E-4C0B-9BB8-6227F0F27FC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981" y="2924866"/>
            <a:ext cx="2350008" cy="1008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8764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uFillTx/>
              </a:rPr>
              <a:t>What is Agile?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uFillTx/>
              </a:rPr>
              <a:t>Agile is not a software development lifecycle model</a:t>
            </a:r>
          </a:p>
          <a:p>
            <a:r>
              <a:rPr lang="en-US" dirty="0">
                <a:uFillTx/>
              </a:rPr>
              <a:t>I’ve seen Agile informally defined as</a:t>
            </a:r>
          </a:p>
          <a:p>
            <a:pPr lvl="1"/>
            <a:r>
              <a:rPr lang="en-US" dirty="0">
                <a:uFillTx/>
              </a:rPr>
              <a:t>I don’t write documentation</a:t>
            </a:r>
          </a:p>
          <a:p>
            <a:pPr lvl="1"/>
            <a:r>
              <a:rPr lang="en-US" dirty="0">
                <a:uFillTx/>
              </a:rPr>
              <a:t>I don’t do formal requirements, design, or really test…</a:t>
            </a:r>
          </a:p>
          <a:p>
            <a:pPr lvl="1"/>
            <a:r>
              <a:rPr lang="en-US" dirty="0">
                <a:uFillTx/>
              </a:rPr>
              <a:t>Agile is not an excuse to do sloppy work</a:t>
            </a:r>
          </a:p>
          <a:p>
            <a:r>
              <a:rPr lang="en-US" dirty="0">
                <a:uFillTx/>
              </a:rPr>
              <a:t>Some people consider agile to be synonymous with Scrum</a:t>
            </a:r>
          </a:p>
          <a:p>
            <a:pPr lvl="1"/>
            <a:r>
              <a:rPr lang="en-US" dirty="0">
                <a:uFillTx/>
              </a:rPr>
              <a:t>From Atlassian: Scrum is a framework that helps teams work together</a:t>
            </a:r>
          </a:p>
          <a:p>
            <a:pPr lvl="1"/>
            <a:r>
              <a:rPr lang="en-US" dirty="0">
                <a:uFillTx/>
              </a:rPr>
              <a:t>Scrum is Agile, Agile is not (only) Scrum</a:t>
            </a:r>
          </a:p>
          <a:p>
            <a:pPr lvl="1"/>
            <a:r>
              <a:rPr lang="en-US" dirty="0">
                <a:uFillTx/>
              </a:rPr>
              <a:t>A square is a rectangle, not all rectangles are squares</a:t>
            </a:r>
          </a:p>
          <a:p>
            <a:pPr lvl="1"/>
            <a:r>
              <a:rPr lang="en-US" dirty="0">
                <a:uFillTx/>
              </a:rPr>
              <a:t>Agile is not Kanban either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uFillTx/>
              </a:rPr>
              <a:t>What is Agile?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67951" y="1006988"/>
            <a:ext cx="7399606" cy="4891598"/>
          </a:xfrm>
        </p:spPr>
      </p:pic>
      <p:sp>
        <p:nvSpPr>
          <p:cNvPr id="6" name="TextBox 5"/>
          <p:cNvSpPr txBox="1">
            <a:spLocks/>
          </p:cNvSpPr>
          <p:nvPr/>
        </p:nvSpPr>
        <p:spPr>
          <a:xfrm>
            <a:off x="4375052" y="5983185"/>
            <a:ext cx="2785403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uFillTx/>
              </a:rPr>
              <a:t>http://</a:t>
            </a:r>
            <a:r>
              <a:rPr lang="en-US" dirty="0" err="1">
                <a:uFillTx/>
              </a:rPr>
              <a:t>agilemanifesto.org</a:t>
            </a:r>
            <a:r>
              <a:rPr lang="en-US" dirty="0">
                <a:uFillTx/>
              </a:rPr>
              <a:t>/</a:t>
            </a:r>
          </a:p>
        </p:txBody>
      </p:sp>
      <p:sp>
        <p:nvSpPr>
          <p:cNvPr id="7" name="Frame 6"/>
          <p:cNvSpPr>
            <a:spLocks/>
          </p:cNvSpPr>
          <p:nvPr/>
        </p:nvSpPr>
        <p:spPr>
          <a:xfrm>
            <a:off x="4051496" y="3629465"/>
            <a:ext cx="3390314" cy="576775"/>
          </a:xfrm>
          <a:prstGeom prst="frame">
            <a:avLst/>
          </a:prstGeom>
          <a:solidFill>
            <a:srgbClr val="FF0000"/>
          </a:solidFill>
          <a:ln>
            <a:solidFill>
              <a:schemeClr val="accent1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  <a:uFillTx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99CE854-D3AC-4D73-8F90-71729F4A58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760" y="410602"/>
            <a:ext cx="11375136" cy="510909"/>
          </a:xfrm>
        </p:spPr>
        <p:txBody>
          <a:bodyPr/>
          <a:lstStyle/>
          <a:p>
            <a:r>
              <a:rPr lang="en-US" dirty="0"/>
              <a:t>Principles behind the Agile Manifesto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2C0E57A-209C-4DC5-B47D-C0D2B8FF58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65760" y="1386825"/>
            <a:ext cx="5588582" cy="3373229"/>
          </a:xfrm>
        </p:spPr>
        <p:txBody>
          <a:bodyPr/>
          <a:lstStyle/>
          <a:p>
            <a:r>
              <a:rPr lang="en-US" dirty="0"/>
              <a:t>Our highest priority is to </a:t>
            </a:r>
            <a:r>
              <a:rPr lang="en-US" dirty="0">
                <a:solidFill>
                  <a:srgbClr val="FF0000"/>
                </a:solidFill>
              </a:rPr>
              <a:t>satisfy the customer</a:t>
            </a:r>
            <a:r>
              <a:rPr lang="en-US" dirty="0"/>
              <a:t> through </a:t>
            </a:r>
            <a:r>
              <a:rPr lang="en-US" dirty="0">
                <a:solidFill>
                  <a:srgbClr val="FF0000"/>
                </a:solidFill>
              </a:rPr>
              <a:t>early and continuous delivery </a:t>
            </a:r>
            <a:r>
              <a:rPr lang="en-US" dirty="0"/>
              <a:t>of valuable software. </a:t>
            </a:r>
          </a:p>
          <a:p>
            <a:r>
              <a:rPr lang="en-US" dirty="0">
                <a:solidFill>
                  <a:srgbClr val="FF0000"/>
                </a:solidFill>
              </a:rPr>
              <a:t>Welcome changing requirements</a:t>
            </a:r>
            <a:r>
              <a:rPr lang="en-US" dirty="0"/>
              <a:t>, even late in development. Agile processes harness change for the customer's competitive advantage. </a:t>
            </a:r>
          </a:p>
          <a:p>
            <a:r>
              <a:rPr lang="en-US" dirty="0"/>
              <a:t>Deliver working software frequently, from a couple of weeks to a couple of months, with a preference to the shorter timescale.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5ADB5BE-C6E5-4809-A3F5-E5FAFA5D26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91755" y="1386825"/>
            <a:ext cx="5531934" cy="3373229"/>
          </a:xfrm>
        </p:spPr>
        <p:txBody>
          <a:bodyPr/>
          <a:lstStyle/>
          <a:p>
            <a:r>
              <a:rPr lang="en-US" dirty="0"/>
              <a:t>Business people and developers must work together daily throughout the project. </a:t>
            </a:r>
          </a:p>
          <a:p>
            <a:r>
              <a:rPr lang="en-US" dirty="0"/>
              <a:t>Build projects around motivated individuals. Give them the environment and support they need, and trust them to get the job done. </a:t>
            </a:r>
          </a:p>
          <a:p>
            <a:r>
              <a:rPr lang="en-US" dirty="0"/>
              <a:t>The most efficient and effective method of conveying information to and within a development team is face-to-face conversation. </a:t>
            </a:r>
            <a:endParaRPr lang="en-US" sz="20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88582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99CE854-D3AC-4D73-8F90-71729F4A58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760" y="410602"/>
            <a:ext cx="11375136" cy="510909"/>
          </a:xfrm>
        </p:spPr>
        <p:txBody>
          <a:bodyPr/>
          <a:lstStyle/>
          <a:p>
            <a:r>
              <a:rPr lang="en-US" dirty="0"/>
              <a:t>Principles behind the Agile Manifesto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2C0E57A-209C-4DC5-B47D-C0D2B8FF58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65760" y="1386825"/>
            <a:ext cx="5588582" cy="3373229"/>
          </a:xfrm>
        </p:spPr>
        <p:txBody>
          <a:bodyPr/>
          <a:lstStyle/>
          <a:p>
            <a:r>
              <a:rPr lang="en-US" dirty="0"/>
              <a:t>Working software is the primary measure of progress. </a:t>
            </a:r>
          </a:p>
          <a:p>
            <a:r>
              <a:rPr lang="en-US" dirty="0"/>
              <a:t>Agile processes promote </a:t>
            </a:r>
            <a:r>
              <a:rPr lang="en-US" dirty="0">
                <a:solidFill>
                  <a:srgbClr val="FF0000"/>
                </a:solidFill>
              </a:rPr>
              <a:t>sustainable development</a:t>
            </a:r>
            <a:r>
              <a:rPr lang="en-US" dirty="0"/>
              <a:t>. The sponsors, developers, and users should be able to </a:t>
            </a:r>
            <a:r>
              <a:rPr lang="en-US" dirty="0">
                <a:solidFill>
                  <a:srgbClr val="FF0000"/>
                </a:solidFill>
              </a:rPr>
              <a:t>maintain a constant pace indefinitely</a:t>
            </a:r>
            <a:r>
              <a:rPr lang="en-US" dirty="0"/>
              <a:t>. </a:t>
            </a:r>
          </a:p>
          <a:p>
            <a:r>
              <a:rPr lang="en-US" dirty="0"/>
              <a:t>Continuous attention to technical excellence and good design enhances agility. 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5ADB5BE-C6E5-4809-A3F5-E5FAFA5D26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91755" y="1386825"/>
            <a:ext cx="5531934" cy="3373229"/>
          </a:xfrm>
        </p:spPr>
        <p:txBody>
          <a:bodyPr/>
          <a:lstStyle/>
          <a:p>
            <a:r>
              <a:rPr lang="en-US" dirty="0"/>
              <a:t>Simplicity--the art of </a:t>
            </a:r>
            <a:r>
              <a:rPr lang="en-US" dirty="0">
                <a:solidFill>
                  <a:srgbClr val="FF0000"/>
                </a:solidFill>
              </a:rPr>
              <a:t>maximizing the amount of work not done-</a:t>
            </a:r>
            <a:r>
              <a:rPr lang="en-US" dirty="0"/>
              <a:t>-is essential. </a:t>
            </a:r>
          </a:p>
          <a:p>
            <a:r>
              <a:rPr lang="en-US" dirty="0"/>
              <a:t>The best architectures, requirements, and designs emerge from self-organizing teams. </a:t>
            </a:r>
          </a:p>
          <a:p>
            <a:r>
              <a:rPr lang="en-US" dirty="0"/>
              <a:t>At regular intervals, </a:t>
            </a:r>
            <a:r>
              <a:rPr lang="en-US" dirty="0">
                <a:solidFill>
                  <a:srgbClr val="FF0000"/>
                </a:solidFill>
              </a:rPr>
              <a:t>the team reflects on how to become more effective</a:t>
            </a:r>
            <a:r>
              <a:rPr lang="en-US" dirty="0"/>
              <a:t>, then tunes and adjusts its behavior accordingly. </a:t>
            </a:r>
          </a:p>
        </p:txBody>
      </p:sp>
    </p:spTree>
    <p:extLst>
      <p:ext uri="{BB962C8B-B14F-4D97-AF65-F5344CB8AC3E}">
        <p14:creationId xmlns:p14="http://schemas.microsoft.com/office/powerpoint/2010/main" val="39103082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uFillTx/>
              </a:rPr>
              <a:t>Why Agile?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uFillTx/>
              </a:rPr>
              <a:t>Well aligned to scientific software efforts (when tailored correctly)</a:t>
            </a:r>
          </a:p>
          <a:p>
            <a:pPr lvl="1"/>
            <a:r>
              <a:rPr lang="en-US" dirty="0">
                <a:uFillTx/>
              </a:rPr>
              <a:t>Lighter-weight than “traditional” approaches</a:t>
            </a:r>
          </a:p>
          <a:p>
            <a:pPr lvl="1"/>
            <a:r>
              <a:rPr lang="en-US" dirty="0">
                <a:uFillTx/>
              </a:rPr>
              <a:t>Provides meaningful structure that promotes</a:t>
            </a:r>
          </a:p>
          <a:p>
            <a:pPr lvl="2"/>
            <a:r>
              <a:rPr lang="en-US" dirty="0">
                <a:uFillTx/>
              </a:rPr>
              <a:t>Productivity</a:t>
            </a:r>
          </a:p>
          <a:p>
            <a:pPr lvl="2"/>
            <a:r>
              <a:rPr lang="en-US" dirty="0">
                <a:uFillTx/>
              </a:rPr>
              <a:t>Productization</a:t>
            </a:r>
          </a:p>
          <a:p>
            <a:pPr lvl="2"/>
            <a:r>
              <a:rPr lang="en-US" dirty="0">
                <a:uFillTx/>
              </a:rPr>
              <a:t>Sustainability</a:t>
            </a:r>
          </a:p>
          <a:p>
            <a:pPr lvl="2"/>
            <a:r>
              <a:rPr lang="en-US" dirty="0">
                <a:uFillTx/>
              </a:rPr>
              <a:t>Flexibility in requirements</a:t>
            </a:r>
          </a:p>
          <a:p>
            <a:pPr lvl="2"/>
            <a:r>
              <a:rPr lang="en-US" dirty="0">
                <a:uFillTx/>
              </a:rPr>
              <a:t>Communication</a:t>
            </a:r>
          </a:p>
          <a:p>
            <a:pPr lvl="2"/>
            <a:endParaRPr lang="en-US" dirty="0">
              <a:uFillTx/>
            </a:endParaRPr>
          </a:p>
          <a:p>
            <a:pPr lvl="1"/>
            <a:endParaRPr lang="en-US" dirty="0">
              <a:uFillTx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uFillTx/>
              </a:rPr>
              <a:t>Getting Started with Agile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uFillTx/>
              </a:rPr>
              <a:t>Agile principles are not hard and fast rules</a:t>
            </a:r>
          </a:p>
          <a:p>
            <a:r>
              <a:rPr lang="en-US" dirty="0">
                <a:uFillTx/>
              </a:rPr>
              <a:t>Try adopting a few Agile practices</a:t>
            </a:r>
          </a:p>
          <a:p>
            <a:pPr lvl="1"/>
            <a:r>
              <a:rPr lang="en-US" dirty="0">
                <a:uFillTx/>
              </a:rPr>
              <a:t>Following a rigid, ill-fit framework usually leads to failure</a:t>
            </a:r>
          </a:p>
          <a:p>
            <a:endParaRPr lang="en-US" dirty="0">
              <a:uFillTx/>
            </a:endParaRPr>
          </a:p>
          <a:p>
            <a:r>
              <a:rPr lang="en-US" dirty="0">
                <a:uFillTx/>
              </a:rPr>
              <a:t>Kanban is a good starting framework</a:t>
            </a:r>
          </a:p>
          <a:p>
            <a:pPr lvl="1"/>
            <a:r>
              <a:rPr lang="en-US" dirty="0">
                <a:uFillTx/>
              </a:rPr>
              <a:t>Follow basic principles, add practices when advantageous</a:t>
            </a:r>
          </a:p>
          <a:p>
            <a:pPr lvl="1"/>
            <a:r>
              <a:rPr lang="en-US" dirty="0">
                <a:uFillTx/>
              </a:rPr>
              <a:t>Better than removing elements from Scrum</a:t>
            </a:r>
          </a:p>
        </p:txBody>
      </p:sp>
      <p:sp>
        <p:nvSpPr>
          <p:cNvPr id="4" name="TextBox 3"/>
          <p:cNvSpPr txBox="1">
            <a:spLocks/>
          </p:cNvSpPr>
          <p:nvPr/>
        </p:nvSpPr>
        <p:spPr>
          <a:xfrm rot="20146859">
            <a:off x="9587468" y="1818205"/>
            <a:ext cx="1933848" cy="92333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uFillTx/>
                <a:latin typeface="Comic Sans MS"/>
                <a:cs typeface="Comic Sans MS"/>
              </a:rPr>
              <a:t>Task: Have Eureka moment by Tuesday.</a:t>
            </a:r>
          </a:p>
        </p:txBody>
      </p:sp>
      <p:sp>
        <p:nvSpPr>
          <p:cNvPr id="5" name="TextBox 4"/>
          <p:cNvSpPr txBox="1">
            <a:spLocks/>
          </p:cNvSpPr>
          <p:nvPr/>
        </p:nvSpPr>
        <p:spPr>
          <a:xfrm>
            <a:off x="10084451" y="3432313"/>
            <a:ext cx="1074333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400" dirty="0">
                <a:uFillTx/>
              </a:rPr>
              <a:t>Scrum</a:t>
            </a:r>
          </a:p>
        </p:txBody>
      </p:sp>
      <p:cxnSp>
        <p:nvCxnSpPr>
          <p:cNvPr id="6" name="Straight Arrow Connector 5"/>
          <p:cNvCxnSpPr>
            <a:stCxn id="5" idx="0"/>
          </p:cNvCxnSpPr>
          <p:nvPr/>
        </p:nvCxnSpPr>
        <p:spPr>
          <a:xfrm flipH="1" flipV="1">
            <a:off x="10614991" y="2888974"/>
            <a:ext cx="6627" cy="54333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uFillTx/>
              </a:rPr>
              <a:t>Kanban principles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365760" y="1179443"/>
            <a:ext cx="9579479" cy="4973766"/>
          </a:xfrm>
        </p:spPr>
        <p:txBody>
          <a:bodyPr>
            <a:normAutofit/>
          </a:bodyPr>
          <a:lstStyle/>
          <a:p>
            <a:r>
              <a:rPr lang="en-US" b="0" dirty="0">
                <a:uFillTx/>
              </a:rPr>
              <a:t>Limit number of “In Progress” tasks</a:t>
            </a:r>
          </a:p>
          <a:p>
            <a:pPr lvl="1"/>
            <a:r>
              <a:rPr lang="en-US" dirty="0">
                <a:uFillTx/>
              </a:rPr>
              <a:t>Must be tuned by each team</a:t>
            </a:r>
          </a:p>
          <a:p>
            <a:pPr lvl="1"/>
            <a:r>
              <a:rPr lang="en-US" b="0" dirty="0">
                <a:uFillTx/>
              </a:rPr>
              <a:t>Comm</a:t>
            </a:r>
            <a:r>
              <a:rPr lang="en-US" dirty="0">
                <a:uFillTx/>
              </a:rPr>
              <a:t>on convention: 2n-1 tasks where n = # team members</a:t>
            </a:r>
            <a:endParaRPr lang="en-US" b="0" dirty="0">
              <a:uFillTx/>
            </a:endParaRPr>
          </a:p>
          <a:p>
            <a:r>
              <a:rPr lang="en-US" b="0" dirty="0">
                <a:uFillTx/>
              </a:rPr>
              <a:t>Productivity improvement: </a:t>
            </a:r>
          </a:p>
          <a:p>
            <a:pPr lvl="1"/>
            <a:r>
              <a:rPr lang="en-US" b="0" dirty="0">
                <a:uFillTx/>
              </a:rPr>
              <a:t>Optimize “flexibility vs swap overhead” balance. No overcommitting.</a:t>
            </a:r>
          </a:p>
          <a:p>
            <a:pPr lvl="1"/>
            <a:r>
              <a:rPr lang="en-US" b="0" dirty="0">
                <a:uFillTx/>
              </a:rPr>
              <a:t>Productivity weakness exposed as bottleneck.  Team must identify and fix the bottleneck.</a:t>
            </a:r>
          </a:p>
          <a:p>
            <a:pPr lvl="1"/>
            <a:r>
              <a:rPr lang="en-US" b="0" dirty="0">
                <a:uFillTx/>
              </a:rPr>
              <a:t>Effective in R&amp;D setting.  Avoids a deadline-based approach.  Deadlines are dealt with in a </a:t>
            </a:r>
            <a:r>
              <a:rPr lang="en-US" dirty="0">
                <a:uFillTx/>
              </a:rPr>
              <a:t>d</a:t>
            </a:r>
            <a:r>
              <a:rPr lang="en-US" b="0" dirty="0">
                <a:uFillTx/>
              </a:rPr>
              <a:t>ifferent way.</a:t>
            </a:r>
          </a:p>
          <a:p>
            <a:r>
              <a:rPr lang="en-US" b="0" dirty="0">
                <a:uFillTx/>
              </a:rPr>
              <a:t>Provides a board for viewing and managing issues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3403" y="139632"/>
            <a:ext cx="11372473" cy="510909"/>
          </a:xfrm>
        </p:spPr>
        <p:txBody>
          <a:bodyPr/>
          <a:lstStyle/>
          <a:p>
            <a:r>
              <a:rPr lang="en-US" dirty="0">
                <a:uFillTx/>
              </a:rPr>
              <a:t>Basic Kanban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</p:nvPr>
        </p:nvGraphicFramePr>
        <p:xfrm>
          <a:off x="132523" y="619362"/>
          <a:ext cx="11847442" cy="3840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466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276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848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882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987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uFillTx/>
                        </a:rPr>
                        <a:t>Backlog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uFillTx/>
                        </a:rPr>
                        <a:t>Ready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uFillTx/>
                        </a:rPr>
                        <a:t>In Progress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uFillTx/>
                        </a:rPr>
                        <a:t>Done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00851">
                <a:tc>
                  <a:txBody>
                    <a:bodyPr/>
                    <a:lstStyle/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sz="2400" dirty="0">
                          <a:uFillTx/>
                        </a:rPr>
                        <a:t>Any task idea</a:t>
                      </a:r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sz="2400" dirty="0">
                          <a:uFillTx/>
                        </a:rPr>
                        <a:t>Trim</a:t>
                      </a:r>
                      <a:r>
                        <a:rPr lang="en-US" sz="2400" baseline="0" dirty="0">
                          <a:uFillTx/>
                        </a:rPr>
                        <a:t> occasionally</a:t>
                      </a:r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sz="2400" baseline="0" dirty="0">
                          <a:uFillTx/>
                        </a:rPr>
                        <a:t>Source for other columns</a:t>
                      </a:r>
                      <a:endParaRPr lang="en-US" sz="2400" dirty="0">
                        <a:uFillTx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sz="2400" dirty="0">
                          <a:uFillTx/>
                        </a:rPr>
                        <a:t>Task</a:t>
                      </a:r>
                      <a:r>
                        <a:rPr lang="en-US" sz="2400" baseline="0" dirty="0">
                          <a:uFillTx/>
                        </a:rPr>
                        <a:t> + description of how to do it.</a:t>
                      </a:r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sz="2400" baseline="0" dirty="0">
                          <a:uFillTx/>
                        </a:rPr>
                        <a:t>Could be pulled when slot opens.</a:t>
                      </a:r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sz="2400" baseline="0" dirty="0">
                          <a:uFillTx/>
                        </a:rPr>
                        <a:t>Typically comes from backlog.</a:t>
                      </a:r>
                      <a:endParaRPr lang="en-US" sz="2400" dirty="0">
                        <a:uFillTx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sz="2400" dirty="0">
                          <a:uFillTx/>
                        </a:rPr>
                        <a:t>Task you are working on </a:t>
                      </a:r>
                      <a:r>
                        <a:rPr lang="en-US" sz="2400" i="1" dirty="0">
                          <a:uFillTx/>
                        </a:rPr>
                        <a:t>right now.</a:t>
                      </a:r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sz="2400" b="1" i="0" dirty="0">
                          <a:uFillTx/>
                        </a:rPr>
                        <a:t>The</a:t>
                      </a:r>
                      <a:r>
                        <a:rPr lang="en-US" sz="2400" b="1" i="0" baseline="0" dirty="0">
                          <a:uFillTx/>
                        </a:rPr>
                        <a:t> only Kanban</a:t>
                      </a:r>
                      <a:r>
                        <a:rPr lang="en-US" sz="2400" b="1" i="0" dirty="0">
                          <a:uFillTx/>
                        </a:rPr>
                        <a:t> rule: Can have only so many “I</a:t>
                      </a:r>
                      <a:r>
                        <a:rPr lang="en-US" sz="2400" b="1" i="0" baseline="0" dirty="0">
                          <a:uFillTx/>
                        </a:rPr>
                        <a:t>n Progress” tasks.</a:t>
                      </a:r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sz="2400" i="0" baseline="0" dirty="0">
                          <a:uFillTx/>
                        </a:rPr>
                        <a:t>Limit is based on experience, calibration.</a:t>
                      </a:r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sz="2400" b="1" i="0" baseline="0" dirty="0">
                          <a:uFillTx/>
                        </a:rPr>
                        <a:t>Key: Work is </a:t>
                      </a:r>
                      <a:r>
                        <a:rPr lang="en-US" sz="2400" b="1" i="1" baseline="0" dirty="0">
                          <a:uFillTx/>
                        </a:rPr>
                        <a:t>pulled</a:t>
                      </a:r>
                      <a:r>
                        <a:rPr lang="en-US" sz="2400" b="1" i="0" baseline="0" dirty="0">
                          <a:uFillTx/>
                        </a:rPr>
                        <a:t>. You are in charge!</a:t>
                      </a:r>
                      <a:endParaRPr lang="en-US" sz="2400" b="1" i="0" dirty="0">
                        <a:uFillTx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sz="2400" dirty="0">
                          <a:uFillTx/>
                        </a:rPr>
                        <a:t>Completed tasks.</a:t>
                      </a:r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sz="2400" dirty="0">
                          <a:uFillTx/>
                        </a:rPr>
                        <a:t>Record of your life</a:t>
                      </a:r>
                      <a:r>
                        <a:rPr lang="en-US" sz="2400" baseline="0" dirty="0">
                          <a:uFillTx/>
                        </a:rPr>
                        <a:t> activities.</a:t>
                      </a:r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sz="2400" baseline="0" dirty="0">
                          <a:uFillTx/>
                        </a:rPr>
                        <a:t>Rate of completion is your “velocity”.</a:t>
                      </a:r>
                      <a:endParaRPr lang="en-US" sz="2400" dirty="0">
                        <a:uFillTx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Content Placeholder 3"/>
          <p:cNvSpPr txBox="1">
            <a:spLocks/>
          </p:cNvSpPr>
          <p:nvPr/>
        </p:nvSpPr>
        <p:spPr bwMode="auto">
          <a:xfrm>
            <a:off x="543339" y="4459842"/>
            <a:ext cx="10224025" cy="2142484"/>
          </a:xfrm>
          <a:prstGeom prst="rect">
            <a:avLst/>
          </a:prstGeom>
          <a:noFill/>
          <a:ln w="12700">
            <a:noFill/>
            <a:miter lim="800000"/>
          </a:ln>
          <a:effectLst/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  <a:normAutofit fontScale="85000" lnSpcReduction="10000"/>
          </a:bodyPr>
          <a:lstStyle>
            <a:lvl1pPr marL="34290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400" b="1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–"/>
              <a:defRPr sz="2200" b="1">
                <a:solidFill>
                  <a:srgbClr val="612900"/>
                </a:solidFill>
                <a:uFillTx/>
                <a:latin typeface="+mn-lt"/>
                <a:ea typeface="ＭＳ Ｐゴシック" charset="-128"/>
              </a:defRPr>
            </a:lvl2pPr>
            <a:lvl3pPr marL="108585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b="1">
                <a:solidFill>
                  <a:srgbClr val="612900"/>
                </a:solidFill>
                <a:uFillTx/>
                <a:latin typeface="+mn-lt"/>
                <a:ea typeface="ＭＳ Ｐゴシック" charset="-128"/>
              </a:defRPr>
            </a:lvl3pPr>
            <a:lvl4pPr marL="154305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–"/>
              <a:defRPr b="1">
                <a:solidFill>
                  <a:srgbClr val="612900"/>
                </a:solidFill>
                <a:uFillTx/>
                <a:latin typeface="+mn-lt"/>
                <a:ea typeface="ＭＳ Ｐゴシック" charset="-128"/>
              </a:defRPr>
            </a:lvl4pPr>
            <a:lvl5pPr marL="1943100" indent="-1143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b="1">
                <a:solidFill>
                  <a:srgbClr val="612900"/>
                </a:solidFill>
                <a:uFillTx/>
                <a:latin typeface="+mn-lt"/>
                <a:ea typeface="ＭＳ Ｐゴシック" charset="-128"/>
              </a:defRPr>
            </a:lvl5pPr>
            <a:lvl6pPr marL="2400300" indent="-1143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b="1">
                <a:solidFill>
                  <a:srgbClr val="000000"/>
                </a:solidFill>
                <a:uFillTx/>
                <a:latin typeface="+mn-lt"/>
                <a:ea typeface="ＭＳ Ｐゴシック" charset="-128"/>
              </a:defRPr>
            </a:lvl6pPr>
            <a:lvl7pPr marL="2857500" indent="-1143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b="1">
                <a:solidFill>
                  <a:srgbClr val="000000"/>
                </a:solidFill>
                <a:uFillTx/>
                <a:latin typeface="+mn-lt"/>
                <a:ea typeface="ＭＳ Ｐゴシック" charset="-128"/>
              </a:defRPr>
            </a:lvl7pPr>
            <a:lvl8pPr marL="3314700" indent="-1143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b="1">
                <a:solidFill>
                  <a:srgbClr val="000000"/>
                </a:solidFill>
                <a:uFillTx/>
                <a:latin typeface="+mn-lt"/>
                <a:ea typeface="ＭＳ Ｐゴシック" charset="-128"/>
              </a:defRPr>
            </a:lvl8pPr>
            <a:lvl9pPr marL="3771900" indent="-1143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b="1">
                <a:solidFill>
                  <a:srgbClr val="000000"/>
                </a:solidFill>
                <a:uFillTx/>
                <a:latin typeface="+mn-lt"/>
                <a:ea typeface="ＭＳ Ｐゴシック" charset="-128"/>
              </a:defRPr>
            </a:lvl9pPr>
          </a:lstStyle>
          <a:p>
            <a:pPr marL="171450" indent="0">
              <a:buNone/>
            </a:pPr>
            <a:r>
              <a:rPr lang="en-US" b="0" kern="0" dirty="0">
                <a:uFillTx/>
              </a:rPr>
              <a:t>Notes:</a:t>
            </a:r>
          </a:p>
          <a:p>
            <a:r>
              <a:rPr lang="en-US" b="0" kern="0" dirty="0">
                <a:uFillTx/>
              </a:rPr>
              <a:t>Ready column is not strictly required, sometimes called “Selected for development”.</a:t>
            </a:r>
          </a:p>
          <a:p>
            <a:r>
              <a:rPr lang="en-US" b="0" kern="0" dirty="0">
                <a:uFillTx/>
              </a:rPr>
              <a:t>Other common column: In Review</a:t>
            </a:r>
          </a:p>
          <a:p>
            <a:r>
              <a:rPr lang="en-US" b="0" kern="0" dirty="0">
                <a:uFillTx/>
              </a:rPr>
              <a:t>Can be creative with columns: </a:t>
            </a:r>
          </a:p>
          <a:p>
            <a:pPr lvl="1"/>
            <a:r>
              <a:rPr lang="en-US" b="0" kern="0" dirty="0">
                <a:uFillTx/>
              </a:rPr>
              <a:t>Waiting on Advisor Confirmation.</a:t>
            </a:r>
          </a:p>
          <a:p>
            <a:pPr lvl="1"/>
            <a:r>
              <a:rPr lang="en-US" b="0" kern="0" dirty="0">
                <a:uFillTx/>
              </a:rPr>
              <a:t>Blocked</a:t>
            </a:r>
          </a:p>
          <a:p>
            <a:pPr lvl="1"/>
            <a:endParaRPr lang="en-US" b="0" kern="0" dirty="0">
              <a:uFillTx/>
            </a:endParaRPr>
          </a:p>
          <a:p>
            <a:endParaRPr lang="en-US" b="0" kern="0" dirty="0">
              <a:uFillTx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uFillTx/>
              </a:rPr>
              <a:t>Personal Kanban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55595" y="1366162"/>
            <a:ext cx="7772400" cy="4131906"/>
          </a:xfrm>
        </p:spPr>
        <p:txBody>
          <a:bodyPr/>
          <a:lstStyle/>
          <a:p>
            <a:r>
              <a:rPr lang="en-US" b="0" dirty="0">
                <a:uFillTx/>
              </a:rPr>
              <a:t>Personal </a:t>
            </a:r>
            <a:r>
              <a:rPr lang="en-US" dirty="0">
                <a:uFillTx/>
              </a:rPr>
              <a:t>K</a:t>
            </a:r>
            <a:r>
              <a:rPr lang="en-US" b="0" dirty="0">
                <a:uFillTx/>
              </a:rPr>
              <a:t>anban: Kanban applied to one person.</a:t>
            </a:r>
          </a:p>
          <a:p>
            <a:pPr lvl="1"/>
            <a:r>
              <a:rPr lang="en-US" b="0" dirty="0">
                <a:uFillTx/>
              </a:rPr>
              <a:t>Apply </a:t>
            </a:r>
            <a:r>
              <a:rPr lang="en-US" dirty="0">
                <a:uFillTx/>
              </a:rPr>
              <a:t>K</a:t>
            </a:r>
            <a:r>
              <a:rPr lang="en-US" b="0" dirty="0">
                <a:uFillTx/>
              </a:rPr>
              <a:t>anban principles to your life.</a:t>
            </a:r>
          </a:p>
          <a:p>
            <a:pPr lvl="1"/>
            <a:r>
              <a:rPr lang="en-US" b="0" dirty="0">
                <a:uFillTx/>
              </a:rPr>
              <a:t>Fully adaptable.</a:t>
            </a:r>
          </a:p>
          <a:p>
            <a:endParaRPr lang="en-US" b="0" dirty="0">
              <a:uFillTx/>
            </a:endParaRPr>
          </a:p>
          <a:p>
            <a:r>
              <a:rPr lang="en-US" b="0" dirty="0">
                <a:uFillTx/>
              </a:rPr>
              <a:t>Personal </a:t>
            </a:r>
            <a:r>
              <a:rPr lang="en-US" dirty="0">
                <a:uFillTx/>
              </a:rPr>
              <a:t>K</a:t>
            </a:r>
            <a:r>
              <a:rPr lang="en-US" b="0" dirty="0">
                <a:uFillTx/>
              </a:rPr>
              <a:t>anban: Commercial </a:t>
            </a:r>
            <a:br>
              <a:rPr lang="en-US" b="0" dirty="0">
                <a:uFillTx/>
              </a:rPr>
            </a:br>
            <a:r>
              <a:rPr lang="en-US" b="0" dirty="0">
                <a:uFillTx/>
              </a:rPr>
              <a:t>book/website.</a:t>
            </a:r>
          </a:p>
          <a:p>
            <a:pPr lvl="1"/>
            <a:r>
              <a:rPr lang="en-US" b="0" dirty="0">
                <a:uFillTx/>
              </a:rPr>
              <a:t>Useful, but not necessary.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6604" y="2179902"/>
            <a:ext cx="2445608" cy="3243089"/>
          </a:xfrm>
          <a:prstGeom prst="rect">
            <a:avLst/>
          </a:prstGeom>
        </p:spPr>
      </p:pic>
      <p:sp>
        <p:nvSpPr>
          <p:cNvPr id="6" name="TextBox 5"/>
          <p:cNvSpPr txBox="1">
            <a:spLocks/>
          </p:cNvSpPr>
          <p:nvPr/>
        </p:nvSpPr>
        <p:spPr>
          <a:xfrm>
            <a:off x="4800148" y="5498068"/>
            <a:ext cx="3592622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0" dirty="0">
                <a:uFillTx/>
              </a:rPr>
              <a:t>http://www.personalkanban.com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uFillTx/>
              </a:rPr>
              <a:t>Kanban tools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760" y="1205537"/>
            <a:ext cx="11369809" cy="4047778"/>
          </a:xfrm>
        </p:spPr>
        <p:txBody>
          <a:bodyPr/>
          <a:lstStyle/>
          <a:p>
            <a:r>
              <a:rPr lang="en-US" sz="3600" b="0" dirty="0">
                <a:uFillTx/>
              </a:rPr>
              <a:t>Wall, whiteboard, blackboard: Basic approach.</a:t>
            </a:r>
          </a:p>
          <a:p>
            <a:r>
              <a:rPr lang="en-US" sz="3600" b="0" dirty="0">
                <a:uFillTx/>
              </a:rPr>
              <a:t>Software, cloud-based:</a:t>
            </a:r>
          </a:p>
          <a:p>
            <a:pPr lvl="1"/>
            <a:r>
              <a:rPr lang="en-US" sz="3200" b="0" dirty="0">
                <a:uFillTx/>
              </a:rPr>
              <a:t>Trello, JIRA, GitHub Issues.</a:t>
            </a:r>
          </a:p>
          <a:p>
            <a:pPr lvl="1"/>
            <a:r>
              <a:rPr lang="en-US" sz="3200" b="0" dirty="0">
                <a:uFillTx/>
              </a:rPr>
              <a:t>Many more.</a:t>
            </a:r>
          </a:p>
          <a:p>
            <a:r>
              <a:rPr lang="en-US" sz="3600" b="0" dirty="0">
                <a:uFillTx/>
              </a:rPr>
              <a:t>I use Trello (browser, Android, iPhone, iPad).</a:t>
            </a:r>
          </a:p>
          <a:p>
            <a:pPr lvl="1"/>
            <a:r>
              <a:rPr lang="en-US" sz="3200" b="0" dirty="0">
                <a:uFillTx/>
              </a:rPr>
              <a:t>Can add, view, update, anytime, anywhere.</a:t>
            </a:r>
          </a:p>
          <a:p>
            <a:pPr lvl="1"/>
            <a:r>
              <a:rPr lang="en-US" sz="3200" dirty="0">
                <a:uFillTx/>
              </a:rPr>
              <a:t>Different boards for different contexts</a:t>
            </a:r>
          </a:p>
          <a:p>
            <a:pPr lvl="2"/>
            <a:r>
              <a:rPr lang="en-US" sz="2800" dirty="0">
                <a:uFillTx/>
              </a:rPr>
              <a:t>Effective when people are split on multiple projects</a:t>
            </a:r>
          </a:p>
          <a:p>
            <a:pPr lvl="2"/>
            <a:endParaRPr lang="en-US" sz="2800" b="0" dirty="0">
              <a:uFillTx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42C24D-D970-4D40-8F14-D70C10A96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License, Citation and Acknowledgements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85A3AB-B258-4D59-B407-F7D57545A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760" y="862719"/>
            <a:ext cx="11369809" cy="4047778"/>
          </a:xfrm>
        </p:spPr>
        <p:txBody>
          <a:bodyPr/>
          <a:lstStyle/>
          <a:p>
            <a:pPr marL="0" indent="0">
              <a:buNone/>
            </a:pPr>
            <a:r>
              <a:rPr lang="en-US" sz="2000" b="1" dirty="0"/>
              <a:t>License and Citation</a:t>
            </a:r>
          </a:p>
          <a:p>
            <a:pPr>
              <a:spcBef>
                <a:spcPts val="400"/>
              </a:spcBef>
            </a:pPr>
            <a:r>
              <a:rPr lang="en-US" sz="1800" dirty="0"/>
              <a:t>This work is licensed under a </a:t>
            </a:r>
            <a:r>
              <a:rPr lang="en-US" sz="1800" dirty="0">
                <a:hlinkClick r:id="rId2"/>
              </a:rPr>
              <a:t>Creative</a:t>
            </a:r>
            <a:r>
              <a:rPr lang="en-US" sz="1800" dirty="0">
                <a:hlinkClick r:id="rId3"/>
              </a:rPr>
              <a:t> Commons Attribution 4.0 International License</a:t>
            </a:r>
            <a:r>
              <a:rPr lang="en-US" sz="1800" dirty="0"/>
              <a:t> (CC BY 4.0).</a:t>
            </a:r>
          </a:p>
          <a:p>
            <a:pPr>
              <a:spcBef>
                <a:spcPts val="400"/>
              </a:spcBef>
            </a:pPr>
            <a:r>
              <a:rPr lang="en-US" sz="1800" b="1" dirty="0"/>
              <a:t>The requested citation the overall tutorial is: David E. Bernholdt, Better Scientific Software tutorial, in RF </a:t>
            </a:r>
            <a:r>
              <a:rPr lang="en-US" sz="1800" b="1" dirty="0" err="1"/>
              <a:t>SciDAC</a:t>
            </a:r>
            <a:r>
              <a:rPr lang="en-US" sz="1800" b="1" dirty="0"/>
              <a:t> 2020 Workshop, Knoxville, Tennessee. DOI: </a:t>
            </a:r>
            <a:r>
              <a:rPr lang="en-US" sz="1800" b="1" dirty="0">
                <a:hlinkClick r:id="rId4"/>
              </a:rPr>
              <a:t>10.6084/m9.figshare.11918397</a:t>
            </a:r>
            <a:endParaRPr lang="en-US" sz="1800" b="1" dirty="0"/>
          </a:p>
          <a:p>
            <a:pPr>
              <a:spcBef>
                <a:spcPts val="400"/>
              </a:spcBef>
            </a:pPr>
            <a:r>
              <a:rPr lang="en-US" sz="1800" dirty="0"/>
              <a:t>Individual modules may be cited as </a:t>
            </a:r>
            <a:r>
              <a:rPr lang="en-US" sz="1800" i="1" dirty="0"/>
              <a:t>Speaker, Module Title</a:t>
            </a:r>
            <a:r>
              <a:rPr lang="en-US" sz="1800" dirty="0"/>
              <a:t>, in Better Scientific Software Tutorial…</a:t>
            </a:r>
          </a:p>
          <a:p>
            <a:pPr marL="0" indent="0">
              <a:buNone/>
            </a:pPr>
            <a:r>
              <a:rPr lang="en-US" sz="2000" b="1" dirty="0"/>
              <a:t>Acknowledgements</a:t>
            </a:r>
          </a:p>
          <a:p>
            <a:pPr>
              <a:spcBef>
                <a:spcPts val="0"/>
              </a:spcBef>
            </a:pPr>
            <a:r>
              <a:rPr lang="en-US" sz="1600" dirty="0"/>
              <a:t>Additional contributors to this this tutorial include: Anshu Dubey, Mike </a:t>
            </a:r>
            <a:r>
              <a:rPr lang="en-US" sz="1600" dirty="0" err="1"/>
              <a:t>Heroux</a:t>
            </a:r>
            <a:r>
              <a:rPr lang="en-US" sz="1600" dirty="0"/>
              <a:t>, Alicia </a:t>
            </a:r>
            <a:r>
              <a:rPr lang="en-US" sz="1600" dirty="0" err="1"/>
              <a:t>Klinvex</a:t>
            </a:r>
            <a:r>
              <a:rPr lang="en-US" sz="1600" dirty="0"/>
              <a:t>, Jared O’Neal, and Katherine Riley, James M. </a:t>
            </a:r>
            <a:r>
              <a:rPr lang="en-US" sz="1600" dirty="0" err="1"/>
              <a:t>Willenbring</a:t>
            </a:r>
            <a:endParaRPr lang="en-US" sz="1600" dirty="0"/>
          </a:p>
          <a:p>
            <a:pPr>
              <a:spcBef>
                <a:spcPts val="600"/>
              </a:spcBef>
            </a:pPr>
            <a:r>
              <a:rPr lang="en-US" sz="1600" dirty="0"/>
              <a:t>This work was supported by the U.S. Department of Energy Office of Science, Office of Advanced Scientific Computing Research (ASCR), and by the </a:t>
            </a:r>
            <a:r>
              <a:rPr lang="en-US" sz="1600" dirty="0" err="1"/>
              <a:t>Exascale</a:t>
            </a:r>
            <a:r>
              <a:rPr lang="en-US" sz="1600" dirty="0"/>
              <a:t> Computing Project (17-SC-20-SC), a collaborative effort of the U.S. Department of Energy Office of Science and the National Nuclear Security Administration</a:t>
            </a:r>
            <a:r>
              <a:rPr lang="en-US" sz="1600" i="1" dirty="0"/>
              <a:t>.</a:t>
            </a:r>
            <a:endParaRPr lang="en-US" sz="1600" dirty="0"/>
          </a:p>
          <a:p>
            <a:pPr>
              <a:spcBef>
                <a:spcPts val="600"/>
              </a:spcBef>
            </a:pPr>
            <a:r>
              <a:rPr lang="en-US" sz="1600" dirty="0"/>
              <a:t>This work was performed in part at the Argonne National Laboratory, which is managed </a:t>
            </a:r>
            <a:r>
              <a:rPr lang="en-US" sz="1600" dirty="0" err="1"/>
              <a:t>managed</a:t>
            </a:r>
            <a:r>
              <a:rPr lang="en-US" sz="1600" dirty="0"/>
              <a:t> by </a:t>
            </a:r>
            <a:r>
              <a:rPr lang="en-US" sz="1600" dirty="0" err="1"/>
              <a:t>UChicago</a:t>
            </a:r>
            <a:r>
              <a:rPr lang="en-US" sz="1600" dirty="0"/>
              <a:t> Argonne, LLC for the U.S. Department of Energy under Contract No. DE-AC02-06CH11357.</a:t>
            </a:r>
          </a:p>
          <a:p>
            <a:pPr>
              <a:spcBef>
                <a:spcPts val="600"/>
              </a:spcBef>
            </a:pPr>
            <a:r>
              <a:rPr lang="en-US" sz="1600" dirty="0"/>
              <a:t>This work was performed in part at the Oak Ridge National Laboratory, which is managed by UT-Battelle, LLC for the U.S. Department of Energy under Contract No. DE-AC05-00OR22725.</a:t>
            </a:r>
          </a:p>
          <a:p>
            <a:pPr>
              <a:spcBef>
                <a:spcPts val="600"/>
              </a:spcBef>
            </a:pPr>
            <a:r>
              <a:rPr lang="en-US" sz="1600" dirty="0"/>
              <a:t>This work was performed in part at Sandia National Laboratories. Sandia National Laboratories is a multi-mission laboratory managed and operated by National Technology and Engineering Solutions of Sandia, LLC., a wholly owned subsidiary of Honeywell International, Inc., for the U.S. Department of Energy’s National Nuclear Security Administration under contract DE-NA0003525. SAND NO SAND2017-5474 PE</a:t>
            </a:r>
          </a:p>
        </p:txBody>
      </p:sp>
      <p:pic>
        <p:nvPicPr>
          <p:cNvPr id="4" name="Picture 2" descr="https://licensebuttons.net/l/by/4.0/88x31.png">
            <a:extLst>
              <a:ext uri="{FF2B5EF4-FFF2-40B4-BE49-F238E27FC236}">
                <a16:creationId xmlns:a16="http://schemas.microsoft.com/office/drawing/2014/main" id="{61840015-22A0-4634-A2DE-AA05F998FD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9254" y="570111"/>
            <a:ext cx="1661258" cy="585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87264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uFillTx/>
              </a:rPr>
              <a:t>Big question: How many tasks?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760" y="1124465"/>
            <a:ext cx="11369809" cy="4831491"/>
          </a:xfrm>
        </p:spPr>
        <p:txBody>
          <a:bodyPr>
            <a:normAutofit fontScale="92500" lnSpcReduction="20000"/>
          </a:bodyPr>
          <a:lstStyle/>
          <a:p>
            <a:r>
              <a:rPr lang="en-US" sz="3200" b="0" dirty="0">
                <a:uFillTx/>
              </a:rPr>
              <a:t>Personal question.</a:t>
            </a:r>
          </a:p>
          <a:p>
            <a:r>
              <a:rPr lang="en-US" sz="3200" b="0" dirty="0">
                <a:uFillTx/>
              </a:rPr>
              <a:t>Approach: Start with 2 or 3.  See how it goes.</a:t>
            </a:r>
          </a:p>
          <a:p>
            <a:r>
              <a:rPr lang="en-US" sz="3200" b="0" dirty="0">
                <a:uFillTx/>
              </a:rPr>
              <a:t>Use a freeway traffic analogy:</a:t>
            </a:r>
          </a:p>
          <a:p>
            <a:pPr lvl="1"/>
            <a:r>
              <a:rPr lang="en-US" sz="2800" b="0" dirty="0">
                <a:uFillTx/>
              </a:rPr>
              <a:t>Does traffic flow best when fully packed?  No.</a:t>
            </a:r>
          </a:p>
          <a:p>
            <a:pPr lvl="1"/>
            <a:r>
              <a:rPr lang="en-US" sz="2800" b="0" dirty="0">
                <a:uFillTx/>
              </a:rPr>
              <a:t>Same thing with your effectiveness.</a:t>
            </a:r>
          </a:p>
          <a:p>
            <a:r>
              <a:rPr lang="en-US" sz="3200" b="0" dirty="0">
                <a:uFillTx/>
              </a:rPr>
              <a:t>Spend time consulting board regularly.</a:t>
            </a:r>
          </a:p>
          <a:p>
            <a:pPr lvl="1"/>
            <a:r>
              <a:rPr lang="en-US" sz="2800" b="0" dirty="0">
                <a:uFillTx/>
              </a:rPr>
              <a:t>Brings focus.</a:t>
            </a:r>
          </a:p>
          <a:p>
            <a:pPr lvl="1"/>
            <a:r>
              <a:rPr lang="en-US" sz="2800" b="0" dirty="0">
                <a:uFillTx/>
              </a:rPr>
              <a:t>Enables reflection, retrospection.</a:t>
            </a:r>
          </a:p>
          <a:p>
            <a:pPr lvl="1"/>
            <a:r>
              <a:rPr lang="en-US" sz="2800" b="0" dirty="0">
                <a:uFillTx/>
              </a:rPr>
              <a:t>Use slack time effectively.</a:t>
            </a:r>
          </a:p>
          <a:p>
            <a:pPr lvl="1"/>
            <a:r>
              <a:rPr lang="en-US" sz="2800" u="sng" dirty="0">
                <a:uFillTx/>
              </a:rPr>
              <a:t>When you get out of the habit, start up again</a:t>
            </a:r>
            <a:r>
              <a:rPr lang="en-US" sz="2800" dirty="0">
                <a:uFillTx/>
              </a:rPr>
              <a:t>.</a:t>
            </a:r>
          </a:p>
          <a:p>
            <a:pPr lvl="1"/>
            <a:r>
              <a:rPr lang="en-US" sz="2800" b="0" dirty="0">
                <a:uFillTx/>
              </a:rPr>
              <a:t>Steers towards previously started tasks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uFillTx/>
              </a:rPr>
              <a:t>Importance of “In Progress” concept for you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2108" y="1112109"/>
            <a:ext cx="8868504" cy="4983892"/>
          </a:xfrm>
        </p:spPr>
        <p:txBody>
          <a:bodyPr/>
          <a:lstStyle/>
          <a:p>
            <a:r>
              <a:rPr lang="en-US" sz="3600" b="0" dirty="0">
                <a:uFillTx/>
              </a:rPr>
              <a:t>Junior community members: </a:t>
            </a:r>
          </a:p>
          <a:p>
            <a:pPr lvl="1"/>
            <a:r>
              <a:rPr lang="en-US" sz="3200" b="0" dirty="0">
                <a:uFillTx/>
              </a:rPr>
              <a:t>Less control over tasks.</a:t>
            </a:r>
          </a:p>
          <a:p>
            <a:pPr lvl="1"/>
            <a:r>
              <a:rPr lang="en-US" sz="3200" b="0" dirty="0">
                <a:uFillTx/>
              </a:rPr>
              <a:t>Given by supervisor.</a:t>
            </a:r>
          </a:p>
          <a:p>
            <a:r>
              <a:rPr lang="en-US" sz="3600" b="0" dirty="0">
                <a:uFillTx/>
              </a:rPr>
              <a:t>In Progress column: Protects you.</a:t>
            </a:r>
          </a:p>
          <a:p>
            <a:pPr lvl="1"/>
            <a:r>
              <a:rPr lang="en-US" sz="3200" b="0" dirty="0">
                <a:uFillTx/>
              </a:rPr>
              <a:t>If asked to take on another task, respond:</a:t>
            </a:r>
          </a:p>
          <a:p>
            <a:pPr lvl="2"/>
            <a:r>
              <a:rPr lang="en-US" sz="2800" b="0" dirty="0">
                <a:uFillTx/>
              </a:rPr>
              <a:t>Is this important enough to</a:t>
            </a:r>
          </a:p>
          <a:p>
            <a:pPr lvl="3"/>
            <a:r>
              <a:rPr lang="en-US" sz="2600" dirty="0">
                <a:uFillTx/>
              </a:rPr>
              <a:t>back-burner a, b, and c?</a:t>
            </a:r>
            <a:endParaRPr lang="en-US" sz="2600" b="0" dirty="0">
              <a:uFillTx/>
            </a:endParaRPr>
          </a:p>
          <a:p>
            <a:pPr lvl="3"/>
            <a:r>
              <a:rPr lang="en-US" sz="2600" b="0" dirty="0">
                <a:uFillTx/>
              </a:rPr>
              <a:t>become less efficient?</a:t>
            </a:r>
          </a:p>
          <a:p>
            <a:pPr lvl="2"/>
            <a:r>
              <a:rPr lang="en-US" sz="2800" b="0" dirty="0">
                <a:uFillTx/>
              </a:rPr>
              <a:t>Sometimes it is.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uFillTx/>
              </a:rPr>
              <a:t>Building on Kanban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760" y="1137138"/>
            <a:ext cx="11369809" cy="4047778"/>
          </a:xfrm>
        </p:spPr>
        <p:txBody>
          <a:bodyPr/>
          <a:lstStyle/>
          <a:p>
            <a:r>
              <a:rPr lang="en-US" dirty="0">
                <a:uFillTx/>
              </a:rPr>
              <a:t>Focus: Solve issues!</a:t>
            </a:r>
          </a:p>
          <a:p>
            <a:pPr lvl="1"/>
            <a:r>
              <a:rPr lang="en-US" dirty="0">
                <a:uFillTx/>
              </a:rPr>
              <a:t>(not add process)</a:t>
            </a:r>
          </a:p>
          <a:p>
            <a:r>
              <a:rPr lang="en-US" dirty="0">
                <a:uFillTx/>
              </a:rPr>
              <a:t>Stand-ups</a:t>
            </a:r>
          </a:p>
          <a:p>
            <a:pPr lvl="1"/>
            <a:r>
              <a:rPr lang="en-US" dirty="0">
                <a:uFillTx/>
              </a:rPr>
              <a:t>Maybe not daily</a:t>
            </a:r>
          </a:p>
          <a:p>
            <a:r>
              <a:rPr lang="en-US" dirty="0">
                <a:uFillTx/>
              </a:rPr>
              <a:t>Planning meetings</a:t>
            </a:r>
          </a:p>
          <a:p>
            <a:r>
              <a:rPr lang="en-US" b="1" dirty="0">
                <a:uFillTx/>
              </a:rPr>
              <a:t>Retrospectives</a:t>
            </a:r>
          </a:p>
          <a:p>
            <a:r>
              <a:rPr lang="en-US" dirty="0">
                <a:uFillTx/>
              </a:rPr>
              <a:t>Scrum Master</a:t>
            </a:r>
          </a:p>
          <a:p>
            <a:r>
              <a:rPr lang="en-US" dirty="0">
                <a:uFillTx/>
              </a:rPr>
              <a:t>Product Owner</a:t>
            </a:r>
          </a:p>
          <a:p>
            <a:r>
              <a:rPr lang="en-US" b="1" dirty="0">
                <a:uFillTx/>
              </a:rPr>
              <a:t>Epic, story, task</a:t>
            </a:r>
          </a:p>
          <a:p>
            <a:r>
              <a:rPr lang="en-US" dirty="0">
                <a:uFillTx/>
              </a:rPr>
              <a:t>Definition of Done</a:t>
            </a:r>
          </a:p>
        </p:txBody>
      </p:sp>
      <p:pic>
        <p:nvPicPr>
          <p:cNvPr id="1026" name="Picture 2" descr="Building Blocks, Toys, Play, Abc, 123, Cubes, Dices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134937" y="1688129"/>
            <a:ext cx="5283239" cy="394598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uFillTx/>
              </a:rPr>
              <a:t>Building on Kanban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>
                <a:uFillTx/>
              </a:rPr>
              <a:t>Epic, Story, Task</a:t>
            </a:r>
          </a:p>
          <a:p>
            <a:pPr lvl="1"/>
            <a:r>
              <a:rPr lang="en-US" sz="2000" dirty="0">
                <a:uFillTx/>
              </a:rPr>
              <a:t>Formal or informal</a:t>
            </a:r>
          </a:p>
          <a:p>
            <a:pPr lvl="1"/>
            <a:r>
              <a:rPr lang="en-US" sz="2000" dirty="0">
                <a:uFillTx/>
              </a:rPr>
              <a:t>Start with high-level requirements</a:t>
            </a:r>
          </a:p>
          <a:p>
            <a:pPr lvl="1"/>
            <a:r>
              <a:rPr lang="en-US" sz="2000" dirty="0">
                <a:uFillTx/>
              </a:rPr>
              <a:t>Break down and refine </a:t>
            </a:r>
            <a:r>
              <a:rPr lang="en-US" sz="2000" u="sng" dirty="0">
                <a:uFillTx/>
              </a:rPr>
              <a:t>when and as needed</a:t>
            </a:r>
          </a:p>
          <a:p>
            <a:pPr lvl="2"/>
            <a:r>
              <a:rPr lang="en-US" sz="1600" dirty="0">
                <a:uFillTx/>
              </a:rPr>
              <a:t>Close to when the work will be done</a:t>
            </a:r>
          </a:p>
          <a:p>
            <a:pPr lvl="2"/>
            <a:r>
              <a:rPr lang="en-US" sz="1600" dirty="0">
                <a:uFillTx/>
              </a:rPr>
              <a:t>Only for work that will take place</a:t>
            </a:r>
          </a:p>
          <a:p>
            <a:pPr lvl="2"/>
            <a:r>
              <a:rPr lang="en-US" sz="1600" dirty="0"/>
              <a:t>Can be valuable for estimating</a:t>
            </a:r>
            <a:endParaRPr lang="en-US" sz="1600" dirty="0">
              <a:uFillTx/>
            </a:endParaRPr>
          </a:p>
          <a:p>
            <a:pPr lvl="1"/>
            <a:r>
              <a:rPr lang="en-US" sz="2000" dirty="0"/>
              <a:t>Epics are very high level objectives</a:t>
            </a:r>
          </a:p>
          <a:p>
            <a:pPr lvl="1"/>
            <a:r>
              <a:rPr lang="en-US" sz="2000" dirty="0">
                <a:uFillTx/>
              </a:rPr>
              <a:t>Stories should represent a useful increment of work</a:t>
            </a:r>
          </a:p>
          <a:p>
            <a:pPr lvl="2"/>
            <a:r>
              <a:rPr lang="en-US" sz="1600" dirty="0">
                <a:uFillTx/>
              </a:rPr>
              <a:t>”Done” cr</a:t>
            </a:r>
            <a:r>
              <a:rPr lang="en-US" sz="1600" dirty="0"/>
              <a:t>iteria – understandable to user</a:t>
            </a:r>
            <a:endParaRPr lang="en-US" sz="1600" dirty="0">
              <a:uFillTx/>
            </a:endParaRPr>
          </a:p>
          <a:p>
            <a:pPr lvl="1"/>
            <a:r>
              <a:rPr lang="en-US" sz="2000" dirty="0"/>
              <a:t>Tasks are the steps necessary to complete a story</a:t>
            </a:r>
          </a:p>
          <a:p>
            <a:pPr lvl="2"/>
            <a:r>
              <a:rPr lang="en-US" sz="1600" dirty="0">
                <a:uFillTx/>
              </a:rPr>
              <a:t>May not be useful in isolation</a:t>
            </a:r>
          </a:p>
          <a:p>
            <a:endParaRPr lang="en-US" sz="2400" dirty="0">
              <a:uFillTx/>
            </a:endParaRPr>
          </a:p>
          <a:p>
            <a:pPr lvl="3"/>
            <a:endParaRPr lang="en-US" dirty="0">
              <a:uFillTx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D211E-CA7D-3741-9DDB-791E83480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on Kanban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D8A8D0-D70B-E641-B4D6-F8F0361C4C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User stories (optional)</a:t>
            </a:r>
          </a:p>
          <a:p>
            <a:pPr lvl="1"/>
            <a:r>
              <a:rPr lang="en-US" sz="2000" dirty="0"/>
              <a:t>Form: </a:t>
            </a:r>
            <a:r>
              <a:rPr lang="en-US" sz="2000" dirty="0">
                <a:solidFill>
                  <a:srgbClr val="FF0000"/>
                </a:solidFill>
              </a:rPr>
              <a:t>As a</a:t>
            </a:r>
            <a:r>
              <a:rPr lang="en-US" sz="2000" dirty="0"/>
              <a:t> &lt;stakeholder&gt;, </a:t>
            </a:r>
            <a:r>
              <a:rPr lang="en-US" sz="2000" dirty="0">
                <a:solidFill>
                  <a:srgbClr val="FF0000"/>
                </a:solidFill>
              </a:rPr>
              <a:t>I want </a:t>
            </a:r>
            <a:r>
              <a:rPr lang="en-US" sz="2000" dirty="0"/>
              <a:t>&lt;describe what is needed&gt; </a:t>
            </a:r>
            <a:r>
              <a:rPr lang="en-US" sz="2000" dirty="0">
                <a:solidFill>
                  <a:srgbClr val="FF0000"/>
                </a:solidFill>
              </a:rPr>
              <a:t>so that </a:t>
            </a:r>
            <a:r>
              <a:rPr lang="en-US" sz="2000" dirty="0"/>
              <a:t>&lt;why do you want this?&gt;</a:t>
            </a:r>
          </a:p>
          <a:p>
            <a:pPr lvl="1"/>
            <a:r>
              <a:rPr lang="en-US" sz="2000" dirty="0"/>
              <a:t>Can be useful to improve communication and requirements elicitation</a:t>
            </a:r>
          </a:p>
          <a:p>
            <a:r>
              <a:rPr lang="en-US" sz="2400" dirty="0"/>
              <a:t>In heat example:</a:t>
            </a:r>
          </a:p>
          <a:p>
            <a:pPr lvl="1"/>
            <a:r>
              <a:rPr lang="en-US" sz="2000" dirty="0"/>
              <a:t>Epic: Refactor code for enhanced modularity</a:t>
            </a:r>
          </a:p>
          <a:p>
            <a:pPr lvl="2"/>
            <a:r>
              <a:rPr lang="en-US" sz="1800" dirty="0"/>
              <a:t>Story 1: Separate out utilities</a:t>
            </a:r>
          </a:p>
          <a:p>
            <a:pPr lvl="3"/>
            <a:r>
              <a:rPr lang="en-US" sz="1600" dirty="0"/>
              <a:t>Example associated user story: </a:t>
            </a:r>
            <a:r>
              <a:rPr lang="en-US" sz="1600" dirty="0">
                <a:solidFill>
                  <a:srgbClr val="FF0000"/>
                </a:solidFill>
              </a:rPr>
              <a:t>As a</a:t>
            </a:r>
            <a:r>
              <a:rPr lang="en-US" sz="1600" dirty="0"/>
              <a:t> developer, </a:t>
            </a:r>
            <a:r>
              <a:rPr lang="en-US" sz="1600" dirty="0">
                <a:solidFill>
                  <a:srgbClr val="FF0000"/>
                </a:solidFill>
              </a:rPr>
              <a:t>I want </a:t>
            </a:r>
            <a:r>
              <a:rPr lang="en-US" sz="1600" dirty="0"/>
              <a:t>to modularize the heat equation utilities </a:t>
            </a:r>
            <a:r>
              <a:rPr lang="en-US" sz="1600" dirty="0">
                <a:solidFill>
                  <a:srgbClr val="FF0000"/>
                </a:solidFill>
              </a:rPr>
              <a:t>so that </a:t>
            </a:r>
            <a:r>
              <a:rPr lang="en-US" sz="1600" dirty="0"/>
              <a:t>I can more easily make use of the utilities for other projects.</a:t>
            </a:r>
          </a:p>
          <a:p>
            <a:pPr lvl="2"/>
            <a:r>
              <a:rPr lang="en-US" sz="1800" dirty="0"/>
              <a:t>Story 2: Separate out integration function</a:t>
            </a:r>
          </a:p>
          <a:p>
            <a:pPr lvl="3"/>
            <a:r>
              <a:rPr lang="en-US" sz="1600" dirty="0"/>
              <a:t>Task 1: Add sufficient testing for integration function to protect functionality during refactor</a:t>
            </a:r>
          </a:p>
          <a:p>
            <a:pPr lvl="3"/>
            <a:r>
              <a:rPr lang="en-US" sz="1600" dirty="0"/>
              <a:t>Task 2: Generalize interface to allow alternative implementations</a:t>
            </a:r>
          </a:p>
          <a:p>
            <a:pPr lvl="3"/>
            <a:r>
              <a:rPr lang="en-US" sz="1600" dirty="0"/>
              <a:t>Task 3: Expose current integration function through the new interface &amp; run tests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1704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89FF83-2FFF-1B44-9BD3-3A71FD204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on Kanban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39E44A-5BD1-AA47-94E8-D70047832F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Agile estimation</a:t>
            </a:r>
          </a:p>
          <a:p>
            <a:pPr lvl="1"/>
            <a:r>
              <a:rPr lang="en-US" dirty="0"/>
              <a:t>Estimating is hard</a:t>
            </a:r>
          </a:p>
          <a:p>
            <a:pPr lvl="2"/>
            <a:r>
              <a:rPr lang="en-US" dirty="0"/>
              <a:t>Requires practice</a:t>
            </a:r>
          </a:p>
          <a:p>
            <a:pPr lvl="2"/>
            <a:r>
              <a:rPr lang="en-US" dirty="0"/>
              <a:t>With practice, it is still hard</a:t>
            </a:r>
          </a:p>
          <a:p>
            <a:pPr lvl="1"/>
            <a:r>
              <a:rPr lang="en-US" dirty="0"/>
              <a:t>Stories are estimated using “story points”</a:t>
            </a:r>
          </a:p>
          <a:p>
            <a:pPr lvl="2"/>
            <a:r>
              <a:rPr lang="en-US" dirty="0"/>
              <a:t>Comparative estimate</a:t>
            </a:r>
          </a:p>
          <a:p>
            <a:pPr lvl="2"/>
            <a:r>
              <a:rPr lang="en-US" dirty="0"/>
              <a:t>Fibonacci numbering</a:t>
            </a:r>
          </a:p>
          <a:p>
            <a:pPr lvl="2"/>
            <a:r>
              <a:rPr lang="en-US" dirty="0"/>
              <a:t>Shirt sizing</a:t>
            </a:r>
          </a:p>
          <a:p>
            <a:pPr lvl="1"/>
            <a:r>
              <a:rPr lang="en-US" dirty="0"/>
              <a:t>Tasks are estimated in hours</a:t>
            </a:r>
          </a:p>
          <a:p>
            <a:pPr lvl="2"/>
            <a:r>
              <a:rPr lang="en-US" dirty="0"/>
              <a:t>Absolute estimate</a:t>
            </a:r>
          </a:p>
          <a:p>
            <a:pPr lvl="1"/>
            <a:r>
              <a:rPr lang="en-US" dirty="0"/>
              <a:t>Useful for planning schedules</a:t>
            </a:r>
          </a:p>
        </p:txBody>
      </p:sp>
      <p:sp>
        <p:nvSpPr>
          <p:cNvPr id="5" name="Frame 4">
            <a:extLst>
              <a:ext uri="{FF2B5EF4-FFF2-40B4-BE49-F238E27FC236}">
                <a16:creationId xmlns:a16="http://schemas.microsoft.com/office/drawing/2014/main" id="{5D89986F-08AE-A24D-97C5-D32C00164E7B}"/>
              </a:ext>
            </a:extLst>
          </p:cNvPr>
          <p:cNvSpPr/>
          <p:nvPr/>
        </p:nvSpPr>
        <p:spPr>
          <a:xfrm>
            <a:off x="6842927" y="1045028"/>
            <a:ext cx="4481565" cy="3878663"/>
          </a:xfrm>
          <a:prstGeom prst="frame">
            <a:avLst/>
          </a:prstGeom>
          <a:solidFill>
            <a:schemeClr val="accent2"/>
          </a:solidFill>
          <a:ln>
            <a:solidFill>
              <a:schemeClr val="accent1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  <a:uFillTx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E68218-92D0-E84B-AE44-F37445B94558}"/>
              </a:ext>
            </a:extLst>
          </p:cNvPr>
          <p:cNvSpPr txBox="1"/>
          <p:nvPr/>
        </p:nvSpPr>
        <p:spPr>
          <a:xfrm>
            <a:off x="7325248" y="1570842"/>
            <a:ext cx="3416440" cy="28346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u="sng" dirty="0">
                <a:uFillTx/>
              </a:rPr>
              <a:t>Key concept</a:t>
            </a:r>
            <a:r>
              <a:rPr lang="en-US" dirty="0">
                <a:uFillTx/>
              </a:rPr>
              <a:t>:</a:t>
            </a:r>
          </a:p>
          <a:p>
            <a:pPr algn="ctr">
              <a:lnSpc>
                <a:spcPct val="90000"/>
              </a:lnSpc>
            </a:pPr>
            <a:r>
              <a:rPr lang="en-US" dirty="0"/>
              <a:t>It is easier to accurately estimate many small tasks than to estimate a large epic.</a:t>
            </a:r>
          </a:p>
          <a:p>
            <a:pPr algn="ctr">
              <a:lnSpc>
                <a:spcPct val="90000"/>
              </a:lnSpc>
            </a:pPr>
            <a:endParaRPr lang="en-US" dirty="0">
              <a:uFillTx/>
            </a:endParaRPr>
          </a:p>
          <a:p>
            <a:pPr algn="ctr">
              <a:lnSpc>
                <a:spcPct val="90000"/>
              </a:lnSpc>
            </a:pPr>
            <a:r>
              <a:rPr lang="en-US" dirty="0"/>
              <a:t>Epic: Huge refactor effort</a:t>
            </a:r>
          </a:p>
          <a:p>
            <a:pPr algn="ctr">
              <a:lnSpc>
                <a:spcPct val="90000"/>
              </a:lnSpc>
            </a:pPr>
            <a:endParaRPr lang="en-US" dirty="0">
              <a:uFillTx/>
            </a:endParaRPr>
          </a:p>
          <a:p>
            <a:pPr algn="ctr">
              <a:lnSpc>
                <a:spcPct val="90000"/>
              </a:lnSpc>
            </a:pPr>
            <a:r>
              <a:rPr lang="en-US" dirty="0">
                <a:uFillTx/>
              </a:rPr>
              <a:t>Tasks: 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>
                <a:uFillTx/>
              </a:rPr>
              <a:t>Add unit tests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>
                <a:uFillTx/>
              </a:rPr>
              <a:t>Generalize interface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>
                <a:uFillTx/>
              </a:rPr>
              <a:t>Expose existing interface</a:t>
            </a:r>
          </a:p>
        </p:txBody>
      </p:sp>
    </p:spTree>
    <p:extLst>
      <p:ext uri="{BB962C8B-B14F-4D97-AF65-F5344CB8AC3E}">
        <p14:creationId xmlns:p14="http://schemas.microsoft.com/office/powerpoint/2010/main" val="31701889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uFillTx/>
              </a:rPr>
              <a:t>Samples from Collegeville Org: Kanban Board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696" y="1055078"/>
            <a:ext cx="11186403" cy="4837722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uFillTx/>
              </a:rPr>
              <a:t>Kanban in GitHub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760" y="1235612"/>
            <a:ext cx="11369809" cy="4047778"/>
          </a:xfrm>
        </p:spPr>
        <p:txBody>
          <a:bodyPr/>
          <a:lstStyle/>
          <a:p>
            <a:r>
              <a:rPr lang="en-US" dirty="0">
                <a:uFillTx/>
              </a:rPr>
              <a:t>GitHub supports </a:t>
            </a:r>
            <a:r>
              <a:rPr lang="en-US" u="sng" dirty="0">
                <a:uFillTx/>
              </a:rPr>
              <a:t>basic</a:t>
            </a:r>
            <a:r>
              <a:rPr lang="en-US" dirty="0">
                <a:uFillTx/>
              </a:rPr>
              <a:t> Agile development workflows</a:t>
            </a:r>
          </a:p>
          <a:p>
            <a:pPr lvl="1"/>
            <a:r>
              <a:rPr lang="en-US" dirty="0">
                <a:uFillTx/>
              </a:rPr>
              <a:t>Filing issues</a:t>
            </a:r>
          </a:p>
          <a:p>
            <a:pPr lvl="2"/>
            <a:r>
              <a:rPr lang="en-US" dirty="0">
                <a:uFillTx/>
              </a:rPr>
              <a:t>@mention</a:t>
            </a:r>
          </a:p>
          <a:p>
            <a:pPr lvl="1"/>
            <a:r>
              <a:rPr lang="en-US" dirty="0">
                <a:uFillTx/>
              </a:rPr>
              <a:t>Kanban board</a:t>
            </a:r>
          </a:p>
          <a:p>
            <a:pPr lvl="1"/>
            <a:r>
              <a:rPr lang="en-US" dirty="0">
                <a:uFillTx/>
              </a:rPr>
              <a:t>Projects</a:t>
            </a:r>
          </a:p>
          <a:p>
            <a:r>
              <a:rPr lang="en-US" dirty="0">
                <a:uFillTx/>
              </a:rPr>
              <a:t>GitHub lacks more advanced features</a:t>
            </a:r>
          </a:p>
          <a:p>
            <a:pPr lvl="1"/>
            <a:r>
              <a:rPr lang="en-US" dirty="0">
                <a:uFillTx/>
              </a:rPr>
              <a:t>Dependencies between issues</a:t>
            </a:r>
          </a:p>
          <a:p>
            <a:pPr lvl="2"/>
            <a:r>
              <a:rPr lang="en-US" dirty="0">
                <a:uFillTx/>
              </a:rPr>
              <a:t>You can reference one issue in another</a:t>
            </a:r>
          </a:p>
          <a:p>
            <a:pPr lvl="1"/>
            <a:r>
              <a:rPr lang="en-US" dirty="0">
                <a:uFillTx/>
              </a:rPr>
              <a:t>Advanced notification schemes</a:t>
            </a:r>
          </a:p>
          <a:p>
            <a:pPr lvl="1"/>
            <a:r>
              <a:rPr lang="en-US" dirty="0">
                <a:uFillTx/>
              </a:rPr>
              <a:t>Custom fields</a:t>
            </a:r>
          </a:p>
          <a:p>
            <a:pPr lvl="2"/>
            <a:r>
              <a:rPr lang="en-US" dirty="0">
                <a:uFillTx/>
              </a:rPr>
              <a:t>You can create custom labels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411480"/>
            <a:ext cx="11372473" cy="510909"/>
          </a:xfrm>
        </p:spPr>
        <p:txBody>
          <a:bodyPr/>
          <a:lstStyle/>
          <a:p>
            <a:r>
              <a:rPr lang="en-US" dirty="0">
                <a:uFillTx/>
              </a:rPr>
              <a:t>Building on Kanban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  <a:uFillTx/>
              </a:rPr>
              <a:t>A-Team Tools</a:t>
            </a:r>
            <a:r>
              <a:rPr lang="en-US" dirty="0">
                <a:uFillTx/>
              </a:rPr>
              <a:t>: A collection of resources for understanding and applying lightweight agile practices to your scientific SW project</a:t>
            </a:r>
          </a:p>
          <a:p>
            <a:pPr lvl="1"/>
            <a:r>
              <a:rPr lang="en-US" dirty="0">
                <a:uFillTx/>
              </a:rPr>
              <a:t>Especially useful for</a:t>
            </a:r>
          </a:p>
          <a:p>
            <a:pPr lvl="2"/>
            <a:r>
              <a:rPr lang="en-US" dirty="0">
                <a:uFillTx/>
              </a:rPr>
              <a:t>Small teams</a:t>
            </a:r>
          </a:p>
          <a:p>
            <a:pPr lvl="2"/>
            <a:r>
              <a:rPr lang="en-US" dirty="0">
                <a:uFillTx/>
              </a:rPr>
              <a:t>Teams of teams</a:t>
            </a:r>
          </a:p>
          <a:p>
            <a:pPr lvl="2"/>
            <a:r>
              <a:rPr lang="en-US" dirty="0">
                <a:uFillTx/>
              </a:rPr>
              <a:t>Teams that frequently have members come and go</a:t>
            </a:r>
            <a:endParaRPr lang="en-US" dirty="0">
              <a:uFillTx/>
              <a:hlinkClick r:id="rId2"/>
            </a:endParaRPr>
          </a:p>
          <a:p>
            <a:pPr lvl="1"/>
            <a:r>
              <a:rPr lang="en-US" dirty="0">
                <a:uFillTx/>
                <a:hlinkClick r:id="rId2"/>
              </a:rPr>
              <a:t>https://betterscientificsoftware.github.io/A-Team-Tools/</a:t>
            </a:r>
            <a:endParaRPr lang="en-US" dirty="0">
              <a:uFillTx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6332" y="2634327"/>
            <a:ext cx="2663444" cy="1141476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1026"/>
          <p:cNvSpPr>
            <a:spLocks noGrp="1" noChangeArrowheads="1"/>
          </p:cNvSpPr>
          <p:nvPr>
            <p:ph type="title"/>
          </p:nvPr>
        </p:nvSpPr>
        <p:spPr>
          <a:xfrm>
            <a:off x="1900051" y="1752600"/>
            <a:ext cx="9399227" cy="563231"/>
          </a:xfrm>
        </p:spPr>
        <p:txBody>
          <a:bodyPr/>
          <a:lstStyle/>
          <a:p>
            <a:r>
              <a:rPr lang="en-US" sz="3600" dirty="0">
                <a:ea typeface="ＭＳ Ｐゴシック" pitchFamily="-107" charset="-128"/>
                <a:cs typeface="ＭＳ Ｐゴシック" pitchFamily="-107" charset="-128"/>
              </a:rPr>
              <a:t>How To Get Better</a:t>
            </a:r>
            <a:endParaRPr lang="en-US" sz="2400" dirty="0">
              <a:ea typeface="ＭＳ Ｐゴシック" pitchFamily="-107" charset="-128"/>
              <a:cs typeface="ＭＳ Ｐゴシック" pitchFamily="-107" charset="-128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349321" y="3017165"/>
            <a:ext cx="11537879" cy="1490791"/>
          </a:xfrm>
        </p:spPr>
        <p:txBody>
          <a:bodyPr/>
          <a:lstStyle/>
          <a:p>
            <a:r>
              <a:rPr lang="en-US" sz="3200" i="1" dirty="0"/>
              <a:t>“Use iteration and incrementation only for projects you want to succeed.”</a:t>
            </a:r>
          </a:p>
          <a:p>
            <a:pPr marL="457200" indent="-457200" algn="r">
              <a:buFontTx/>
              <a:buChar char="-"/>
            </a:pPr>
            <a:r>
              <a:rPr lang="en-US" sz="3200" i="1" dirty="0"/>
              <a:t>Adaptation of Martin Fowler quote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03B7FD5-3AA5-D245-A6C5-1E464BB3E557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890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1066B3-A7EF-4937-851F-47BB62B547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30D910-81CE-4E0B-AB08-7F847797D5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Small Team Models, Challenges</a:t>
            </a:r>
          </a:p>
          <a:p>
            <a:r>
              <a:rPr lang="en-US" dirty="0"/>
              <a:t>Agile workflow management for small teams.</a:t>
            </a:r>
          </a:p>
          <a:p>
            <a:pPr lvl="1"/>
            <a:r>
              <a:rPr lang="en-US" dirty="0"/>
              <a:t>Intro to terminology and approaches</a:t>
            </a:r>
          </a:p>
          <a:p>
            <a:pPr lvl="1"/>
            <a:r>
              <a:rPr lang="en-US" dirty="0"/>
              <a:t>Overview of Kanban</a:t>
            </a:r>
          </a:p>
          <a:p>
            <a:pPr lvl="1"/>
            <a:r>
              <a:rPr lang="en-US" dirty="0"/>
              <a:t>Building on Kanban</a:t>
            </a:r>
          </a:p>
          <a:p>
            <a:pPr lvl="1"/>
            <a:r>
              <a:rPr lang="en-US" dirty="0"/>
              <a:t>Free tools:  Trello, GitHub</a:t>
            </a:r>
          </a:p>
          <a:p>
            <a:r>
              <a:rPr lang="en-US" dirty="0"/>
              <a:t>PSIP: Productivity and Sustainability Improvement Planning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10248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136353"/>
            <a:ext cx="11372473" cy="510909"/>
          </a:xfrm>
        </p:spPr>
        <p:txBody>
          <a:bodyPr/>
          <a:lstStyle/>
          <a:p>
            <a:r>
              <a:rPr lang="en-US" b="0" dirty="0"/>
              <a:t>Basic Strategy for Introducing Things We Will Talk About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365760" y="734223"/>
            <a:ext cx="9419039" cy="5238177"/>
            <a:chOff x="6447844" y="986418"/>
            <a:chExt cx="5291420" cy="4925788"/>
          </a:xfrm>
        </p:grpSpPr>
        <p:sp>
          <p:nvSpPr>
            <p:cNvPr id="23" name="Rectangle 22"/>
            <p:cNvSpPr/>
            <p:nvPr/>
          </p:nvSpPr>
          <p:spPr>
            <a:xfrm>
              <a:off x="6447844" y="996584"/>
              <a:ext cx="5291420" cy="4915622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4299" tIns="34299" rIns="34299" bIns="3429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90000"/>
                </a:lnSpc>
              </a:pPr>
              <a:endParaRPr lang="en-US" sz="1600" dirty="0">
                <a:solidFill>
                  <a:prstClr val="black"/>
                </a:solidFill>
              </a:endParaRPr>
            </a:p>
          </p:txBody>
        </p:sp>
        <p:sp>
          <p:nvSpPr>
            <p:cNvPr id="5" name="Content Placeholder 2"/>
            <p:cNvSpPr txBox="1">
              <a:spLocks/>
            </p:cNvSpPr>
            <p:nvPr/>
          </p:nvSpPr>
          <p:spPr bwMode="auto">
            <a:xfrm>
              <a:off x="6469598" y="986418"/>
              <a:ext cx="5248323" cy="49242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  <a:noAutofit/>
            </a:bodyPr>
            <a:lstStyle>
              <a:lvl1pPr marL="230188" indent="-230188" algn="l" rtl="0" eaLnBrk="1" fontAlgn="base" hangingPunct="1">
                <a:lnSpc>
                  <a:spcPct val="90000"/>
                </a:lnSpc>
                <a:spcBef>
                  <a:spcPts val="1400"/>
                </a:spcBef>
                <a:spcAft>
                  <a:spcPct val="0"/>
                </a:spcAft>
                <a:buClr>
                  <a:schemeClr val="tx1"/>
                </a:buClr>
                <a:buFont typeface="Arial" charset="0"/>
                <a:buChar char="•"/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625475" indent="-279400" algn="l" rtl="0" eaLnBrk="1" fontAlgn="base" hangingPunct="1">
                <a:lnSpc>
                  <a:spcPct val="90000"/>
                </a:lnSpc>
                <a:spcBef>
                  <a:spcPts val="800"/>
                </a:spcBef>
                <a:spcAft>
                  <a:spcPct val="0"/>
                </a:spcAft>
                <a:buClr>
                  <a:schemeClr val="tx1"/>
                </a:buClr>
                <a:buFont typeface="Arial" charset="0"/>
                <a:buChar char="–"/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914400" indent="-230188" algn="l" rtl="0" eaLnBrk="1" fontAlgn="base" hangingPunct="1">
                <a:lnSpc>
                  <a:spcPct val="90000"/>
                </a:lnSpc>
                <a:spcBef>
                  <a:spcPts val="800"/>
                </a:spcBef>
                <a:spcAft>
                  <a:spcPct val="0"/>
                </a:spcAft>
                <a:buClr>
                  <a:schemeClr val="tx1"/>
                </a:buClr>
                <a:buFont typeface="Arial" charset="0"/>
                <a:buChar char="•"/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144588" indent="-173038" algn="l" rtl="0" eaLnBrk="1" fontAlgn="base" hangingPunct="1">
                <a:lnSpc>
                  <a:spcPct val="90000"/>
                </a:lnSpc>
                <a:spcBef>
                  <a:spcPts val="800"/>
                </a:spcBef>
                <a:spcAft>
                  <a:spcPct val="0"/>
                </a:spcAft>
                <a:buClr>
                  <a:schemeClr val="tx1"/>
                </a:buClr>
                <a:buFont typeface="Arial" charset="0"/>
                <a:buChar char="–"/>
                <a:defRPr sz="18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1482725" indent="-222250" algn="l" rtl="0" eaLnBrk="1" fontAlgn="base" hangingPunct="1">
                <a:lnSpc>
                  <a:spcPct val="90000"/>
                </a:lnSpc>
                <a:spcBef>
                  <a:spcPts val="600"/>
                </a:spcBef>
                <a:spcAft>
                  <a:spcPct val="0"/>
                </a:spcAft>
                <a:buClr>
                  <a:schemeClr val="tx1"/>
                </a:buClr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Clr>
                  <a:prstClr val="black"/>
                </a:buClr>
              </a:pPr>
              <a:r>
                <a:rPr lang="en-US" sz="2000" dirty="0">
                  <a:solidFill>
                    <a:prstClr val="black"/>
                  </a:solidFill>
                </a:rPr>
                <a:t>Identify, analyze, prototype, test, revise, deploy. Repeat.</a:t>
              </a:r>
            </a:p>
            <a:p>
              <a:pPr>
                <a:buClr>
                  <a:prstClr val="black"/>
                </a:buClr>
              </a:pPr>
              <a:r>
                <a:rPr lang="en-US" sz="2000" dirty="0">
                  <a:solidFill>
                    <a:prstClr val="black"/>
                  </a:solidFill>
                </a:rPr>
                <a:t>Realistic: There is a cost.</a:t>
              </a:r>
            </a:p>
            <a:p>
              <a:pPr lvl="1">
                <a:buClr>
                  <a:prstClr val="black"/>
                </a:buClr>
              </a:pPr>
              <a:r>
                <a:rPr lang="en-US" sz="2000" dirty="0">
                  <a:solidFill>
                    <a:prstClr val="black"/>
                  </a:solidFill>
                </a:rPr>
                <a:t>Startup: Overhead</a:t>
              </a:r>
            </a:p>
            <a:p>
              <a:pPr lvl="1">
                <a:buClr>
                  <a:prstClr val="black"/>
                </a:buClr>
              </a:pPr>
              <a:r>
                <a:rPr lang="en-US" sz="2000" dirty="0">
                  <a:solidFill>
                    <a:prstClr val="black"/>
                  </a:solidFill>
                </a:rPr>
                <a:t>Payoff: Best if soon, clear</a:t>
              </a:r>
            </a:p>
            <a:p>
              <a:pPr>
                <a:buClr>
                  <a:prstClr val="black"/>
                </a:buClr>
              </a:pPr>
              <a:endParaRPr lang="en-US" sz="2000" dirty="0">
                <a:solidFill>
                  <a:prstClr val="black"/>
                </a:solidFill>
              </a:endParaRPr>
            </a:p>
            <a:p>
              <a:pPr>
                <a:buClr>
                  <a:prstClr val="black"/>
                </a:buClr>
              </a:pPr>
              <a:endParaRPr lang="en-US" sz="2000" dirty="0">
                <a:solidFill>
                  <a:prstClr val="black"/>
                </a:solidFill>
              </a:endParaRPr>
            </a:p>
            <a:p>
              <a:pPr>
                <a:buClr>
                  <a:prstClr val="black"/>
                </a:buClr>
              </a:pPr>
              <a:endParaRPr lang="en-US" sz="2000" dirty="0">
                <a:solidFill>
                  <a:prstClr val="black"/>
                </a:solidFill>
              </a:endParaRPr>
            </a:p>
            <a:p>
              <a:pPr marL="0" indent="0">
                <a:buClr>
                  <a:prstClr val="black"/>
                </a:buClr>
                <a:buNone/>
              </a:pPr>
              <a:br>
                <a:rPr lang="en-US" sz="2000" dirty="0">
                  <a:solidFill>
                    <a:prstClr val="black"/>
                  </a:solidFill>
                </a:rPr>
              </a:br>
              <a:endParaRPr lang="en-US" sz="2000" dirty="0">
                <a:solidFill>
                  <a:prstClr val="black"/>
                </a:solidFill>
              </a:endParaRPr>
            </a:p>
            <a:p>
              <a:pPr>
                <a:buClr>
                  <a:prstClr val="black"/>
                </a:buClr>
              </a:pPr>
              <a:r>
                <a:rPr lang="en-US" sz="2000" dirty="0">
                  <a:solidFill>
                    <a:prstClr val="black"/>
                  </a:solidFill>
                </a:rPr>
                <a:t>Working model:</a:t>
              </a:r>
            </a:p>
            <a:p>
              <a:pPr lvl="1">
                <a:buClr>
                  <a:prstClr val="black"/>
                </a:buClr>
              </a:pPr>
              <a:r>
                <a:rPr lang="en-US" sz="2000" dirty="0">
                  <a:solidFill>
                    <a:prstClr val="black"/>
                  </a:solidFill>
                </a:rPr>
                <a:t>Reserve acceptable time/effort for improvement.</a:t>
              </a:r>
            </a:p>
            <a:p>
              <a:pPr lvl="1">
                <a:buClr>
                  <a:prstClr val="black"/>
                </a:buClr>
              </a:pPr>
              <a:r>
                <a:rPr lang="en-US" sz="2000" b="1" i="1" dirty="0">
                  <a:solidFill>
                    <a:prstClr val="black"/>
                  </a:solidFill>
                </a:rPr>
                <a:t>Improve how you do your work on the way to getting it done.</a:t>
              </a:r>
            </a:p>
            <a:p>
              <a:pPr lvl="1">
                <a:buClr>
                  <a:prstClr val="black"/>
                </a:buClr>
              </a:pPr>
              <a:r>
                <a:rPr lang="en-US" sz="2000" dirty="0">
                  <a:solidFill>
                    <a:prstClr val="black"/>
                  </a:solidFill>
                </a:rPr>
                <a:t>Repeat.</a:t>
              </a:r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7514083" y="2721661"/>
              <a:ext cx="3719104" cy="1805642"/>
              <a:chOff x="1328845" y="2801599"/>
              <a:chExt cx="4767155" cy="2764452"/>
            </a:xfrm>
          </p:grpSpPr>
          <p:cxnSp>
            <p:nvCxnSpPr>
              <p:cNvPr id="9" name="Straight Arrow Connector 8"/>
              <p:cNvCxnSpPr/>
              <p:nvPr/>
            </p:nvCxnSpPr>
            <p:spPr>
              <a:xfrm flipV="1">
                <a:off x="1828800" y="2819400"/>
                <a:ext cx="0" cy="21336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/>
              <p:cNvCxnSpPr/>
              <p:nvPr/>
            </p:nvCxnSpPr>
            <p:spPr>
              <a:xfrm>
                <a:off x="1828800" y="4953000"/>
                <a:ext cx="426720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1" name="TextBox 10"/>
              <p:cNvSpPr txBox="1"/>
              <p:nvPr/>
            </p:nvSpPr>
            <p:spPr>
              <a:xfrm rot="16200000">
                <a:off x="1002286" y="3874266"/>
                <a:ext cx="910884" cy="2577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dirty="0">
                    <a:solidFill>
                      <a:prstClr val="black"/>
                    </a:solidFill>
                  </a:rPr>
                  <a:t>Cost</a:t>
                </a: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3228867" y="5053525"/>
                <a:ext cx="773299" cy="5103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dirty="0">
                    <a:solidFill>
                      <a:prstClr val="black"/>
                    </a:solidFill>
                  </a:rPr>
                  <a:t>Progress</a:t>
                </a:r>
              </a:p>
            </p:txBody>
          </p:sp>
          <p:cxnSp>
            <p:nvCxnSpPr>
              <p:cNvPr id="13" name="Straight Connector 12"/>
              <p:cNvCxnSpPr/>
              <p:nvPr/>
            </p:nvCxnSpPr>
            <p:spPr>
              <a:xfrm>
                <a:off x="5653635" y="4816152"/>
                <a:ext cx="0" cy="27369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TextBox 13"/>
              <p:cNvSpPr txBox="1"/>
              <p:nvPr/>
            </p:nvSpPr>
            <p:spPr>
              <a:xfrm>
                <a:off x="1513456" y="5042028"/>
                <a:ext cx="468991" cy="5103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dirty="0">
                    <a:solidFill>
                      <a:prstClr val="black"/>
                    </a:solidFill>
                  </a:rPr>
                  <a:t>Start</a:t>
                </a: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5340663" y="5055672"/>
                <a:ext cx="558493" cy="5103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dirty="0">
                    <a:solidFill>
                      <a:prstClr val="black"/>
                    </a:solidFill>
                  </a:rPr>
                  <a:t>Finish</a:t>
                </a:r>
              </a:p>
            </p:txBody>
          </p:sp>
          <p:cxnSp>
            <p:nvCxnSpPr>
              <p:cNvPr id="16" name="Straight Connector 15"/>
              <p:cNvCxnSpPr/>
              <p:nvPr/>
            </p:nvCxnSpPr>
            <p:spPr>
              <a:xfrm flipV="1">
                <a:off x="1843033" y="2947405"/>
                <a:ext cx="3891330" cy="2005595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/>
              <p:nvPr/>
            </p:nvCxnSpPr>
            <p:spPr>
              <a:xfrm flipV="1">
                <a:off x="1843033" y="4336335"/>
                <a:ext cx="629455" cy="616665"/>
              </a:xfrm>
              <a:prstGeom prst="line">
                <a:avLst/>
              </a:prstGeom>
              <a:ln>
                <a:solidFill>
                  <a:srgbClr val="00B05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/>
              <p:nvPr/>
            </p:nvCxnSpPr>
            <p:spPr>
              <a:xfrm flipV="1">
                <a:off x="2472489" y="3826882"/>
                <a:ext cx="3235005" cy="509453"/>
              </a:xfrm>
              <a:prstGeom prst="line">
                <a:avLst/>
              </a:prstGeom>
              <a:ln>
                <a:solidFill>
                  <a:srgbClr val="00B05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9" name="Group 18"/>
              <p:cNvGrpSpPr/>
              <p:nvPr/>
            </p:nvGrpSpPr>
            <p:grpSpPr>
              <a:xfrm>
                <a:off x="2057400" y="2801599"/>
                <a:ext cx="1533959" cy="893163"/>
                <a:chOff x="6663843" y="2292594"/>
                <a:chExt cx="1533959" cy="893163"/>
              </a:xfrm>
            </p:grpSpPr>
            <p:sp>
              <p:nvSpPr>
                <p:cNvPr id="20" name="TextBox 19"/>
                <p:cNvSpPr txBox="1"/>
                <p:nvPr/>
              </p:nvSpPr>
              <p:spPr>
                <a:xfrm>
                  <a:off x="7120196" y="2292594"/>
                  <a:ext cx="1077606" cy="89316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en-US" dirty="0">
                      <a:solidFill>
                        <a:prstClr val="black"/>
                      </a:solidFill>
                    </a:rPr>
                    <a:t>Old Process</a:t>
                  </a:r>
                </a:p>
                <a:p>
                  <a:pPr algn="l"/>
                  <a:r>
                    <a:rPr lang="en-US" dirty="0">
                      <a:solidFill>
                        <a:prstClr val="black"/>
                      </a:solidFill>
                    </a:rPr>
                    <a:t>New Process</a:t>
                  </a:r>
                </a:p>
              </p:txBody>
            </p:sp>
            <p:cxnSp>
              <p:nvCxnSpPr>
                <p:cNvPr id="21" name="Straight Connector 20"/>
                <p:cNvCxnSpPr/>
                <p:nvPr/>
              </p:nvCxnSpPr>
              <p:spPr>
                <a:xfrm>
                  <a:off x="6663843" y="2517899"/>
                  <a:ext cx="433761" cy="0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Connector 21"/>
                <p:cNvCxnSpPr/>
                <p:nvPr/>
              </p:nvCxnSpPr>
              <p:spPr>
                <a:xfrm>
                  <a:off x="6663843" y="2926740"/>
                  <a:ext cx="445057" cy="0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24319887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F858DA-0952-564B-8134-FE92BEEB29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03736" y="155286"/>
            <a:ext cx="11372473" cy="914400"/>
          </a:xfrm>
        </p:spPr>
        <p:txBody>
          <a:bodyPr/>
          <a:lstStyle/>
          <a:p>
            <a:pPr algn="r"/>
            <a:r>
              <a:rPr lang="en-US" sz="2400" dirty="0"/>
              <a:t>Productivity and Sustainability Improvement Planning (PSIP) </a:t>
            </a:r>
            <a:br>
              <a:rPr lang="en-US" sz="2400" dirty="0"/>
            </a:br>
            <a:r>
              <a:rPr lang="en-US" sz="2400" dirty="0"/>
              <a:t>Examples: EXAALT &amp; MPICH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C7B6AF-21FE-E54D-8634-6EFDC7666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3550" y="3910425"/>
            <a:ext cx="5315677" cy="2391015"/>
          </a:xfr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marL="0" indent="0">
              <a:buNone/>
            </a:pPr>
            <a:r>
              <a:rPr lang="en-US" b="1" dirty="0"/>
              <a:t>MPICH</a:t>
            </a:r>
            <a:r>
              <a:rPr lang="en-US" dirty="0"/>
              <a:t> PSIP: Onboarding new team members </a:t>
            </a:r>
            <a:endParaRPr lang="en-US" sz="2000" b="1" dirty="0">
              <a:solidFill>
                <a:schemeClr val="accent1"/>
              </a:solidFill>
            </a:endParaRP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6879D9-30E3-724E-A531-27E17DBFBE5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400" y="4742941"/>
            <a:ext cx="3224728" cy="1558499"/>
          </a:xfrm>
          <a:prstGeom prst="rect">
            <a:avLst/>
          </a:prstGeom>
        </p:spPr>
      </p:pic>
      <p:grpSp>
        <p:nvGrpSpPr>
          <p:cNvPr id="5" name="Group 15">
            <a:extLst>
              <a:ext uri="{FF2B5EF4-FFF2-40B4-BE49-F238E27FC236}">
                <a16:creationId xmlns:a16="http://schemas.microsoft.com/office/drawing/2014/main" id="{C8605534-EFBF-FD40-A7DE-C22038791B04}"/>
              </a:ext>
            </a:extLst>
          </p:cNvPr>
          <p:cNvGrpSpPr/>
          <p:nvPr/>
        </p:nvGrpSpPr>
        <p:grpSpPr>
          <a:xfrm>
            <a:off x="6295292" y="2761878"/>
            <a:ext cx="5442941" cy="3325147"/>
            <a:chOff x="6295292" y="2919046"/>
            <a:chExt cx="5442941" cy="3325147"/>
          </a:xfrm>
        </p:grpSpPr>
        <p:sp>
          <p:nvSpPr>
            <p:cNvPr id="7" name="Content Placeholder 2">
              <a:extLst>
                <a:ext uri="{FF2B5EF4-FFF2-40B4-BE49-F238E27FC236}">
                  <a16:creationId xmlns:a16="http://schemas.microsoft.com/office/drawing/2014/main" id="{F00BC0E2-D883-354A-ACAB-972A12582F7A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6295292" y="2919046"/>
              <a:ext cx="5442941" cy="332514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>
              <a:lvl1pPr marL="230188" indent="-230188" algn="l" rtl="0" eaLnBrk="1" fontAlgn="base" hangingPunct="1">
                <a:lnSpc>
                  <a:spcPct val="90000"/>
                </a:lnSpc>
                <a:spcBef>
                  <a:spcPts val="1400"/>
                </a:spcBef>
                <a:spcAft>
                  <a:spcPct val="0"/>
                </a:spcAft>
                <a:buClr>
                  <a:schemeClr val="tx1"/>
                </a:buClr>
                <a:buFont typeface="Arial" charset="0"/>
                <a:buChar char="•"/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625475" indent="-279400" algn="l" rtl="0" eaLnBrk="1" fontAlgn="base" hangingPunct="1">
                <a:lnSpc>
                  <a:spcPct val="90000"/>
                </a:lnSpc>
                <a:spcBef>
                  <a:spcPts val="800"/>
                </a:spcBef>
                <a:spcAft>
                  <a:spcPct val="0"/>
                </a:spcAft>
                <a:buClr>
                  <a:schemeClr val="tx1"/>
                </a:buClr>
                <a:buFont typeface="Arial" charset="0"/>
                <a:buChar char="–"/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914400" indent="-230188" algn="l" rtl="0" eaLnBrk="1" fontAlgn="base" hangingPunct="1">
                <a:lnSpc>
                  <a:spcPct val="90000"/>
                </a:lnSpc>
                <a:spcBef>
                  <a:spcPts val="800"/>
                </a:spcBef>
                <a:spcAft>
                  <a:spcPct val="0"/>
                </a:spcAft>
                <a:buClr>
                  <a:schemeClr val="tx1"/>
                </a:buClr>
                <a:buFont typeface="Arial" charset="0"/>
                <a:buChar char="•"/>
                <a:defRPr sz="18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144588" indent="-173038" algn="l" rtl="0" eaLnBrk="1" fontAlgn="base" hangingPunct="1">
                <a:lnSpc>
                  <a:spcPct val="90000"/>
                </a:lnSpc>
                <a:spcBef>
                  <a:spcPts val="800"/>
                </a:spcBef>
                <a:spcAft>
                  <a:spcPct val="0"/>
                </a:spcAft>
                <a:buClr>
                  <a:schemeClr val="tx1"/>
                </a:buClr>
                <a:buFont typeface="Arial" charset="0"/>
                <a:buChar char="–"/>
                <a:defRPr sz="16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1482725" indent="-222250" algn="l" rtl="0" eaLnBrk="1" fontAlgn="base" hangingPunct="1">
                <a:lnSpc>
                  <a:spcPct val="90000"/>
                </a:lnSpc>
                <a:spcBef>
                  <a:spcPts val="600"/>
                </a:spcBef>
                <a:spcAft>
                  <a:spcPct val="0"/>
                </a:spcAft>
                <a:buClr>
                  <a:schemeClr val="tx1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b="1" dirty="0"/>
                <a:t>EXAALT </a:t>
              </a:r>
              <a:r>
                <a:rPr lang="en-US" dirty="0"/>
                <a:t>PSIP: Continuous integration (CI) testing </a:t>
              </a:r>
              <a:endParaRPr lang="en-US" sz="2000" b="1" dirty="0">
                <a:solidFill>
                  <a:schemeClr val="accent1"/>
                </a:solidFill>
              </a:endParaRPr>
            </a:p>
            <a:p>
              <a:pPr marL="0" indent="0">
                <a:buNone/>
              </a:pPr>
              <a:r>
                <a:rPr lang="en-US" sz="1400" dirty="0" err="1"/>
                <a:t>BSSw</a:t>
              </a:r>
              <a:r>
                <a:rPr lang="en-US" sz="1400" dirty="0"/>
                <a:t> blog article: </a:t>
              </a:r>
              <a:r>
                <a:rPr lang="en-US" sz="1400" dirty="0">
                  <a:hlinkClick r:id="rId3"/>
                </a:rPr>
                <a:t>Adopting Continuous Integration for Long Timescale Materials Simulation</a:t>
              </a:r>
              <a:r>
                <a:rPr lang="en-US" sz="1400" dirty="0"/>
                <a:t>, Rick Zamora (Sept 2018)</a:t>
              </a:r>
            </a:p>
            <a:p>
              <a:pPr marL="0" indent="0">
                <a:buNone/>
              </a:pPr>
              <a:endParaRPr lang="en-US" dirty="0"/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45692DD-B683-4847-98DD-D705CF1FBF6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82395" y="4376923"/>
              <a:ext cx="3923628" cy="1600840"/>
            </a:xfrm>
            <a:prstGeom prst="rect">
              <a:avLst/>
            </a:prstGeom>
          </p:spPr>
        </p:pic>
      </p:grp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6DDE1C4F-77AD-FE4E-B62D-96FCE6AED110}"/>
              </a:ext>
            </a:extLst>
          </p:cNvPr>
          <p:cNvSpPr txBox="1">
            <a:spLocks/>
          </p:cNvSpPr>
          <p:nvPr/>
        </p:nvSpPr>
        <p:spPr bwMode="auto">
          <a:xfrm>
            <a:off x="6126335" y="1121749"/>
            <a:ext cx="5835748" cy="14451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230188" indent="-230188" algn="l" rtl="0" eaLnBrk="1" fontAlgn="base" hangingPunct="1">
              <a:lnSpc>
                <a:spcPct val="90000"/>
              </a:lnSpc>
              <a:spcBef>
                <a:spcPts val="14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25475" indent="-279400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-230188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144588" indent="-173038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482725" indent="-222250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charset="0"/>
              <a:buNone/>
            </a:pPr>
            <a:r>
              <a:rPr lang="en-US" sz="2000" dirty="0"/>
              <a:t>PSIP workflow helps a team create user stories, identify areas for improvement, select a specific area and topic for a single improvement cycle, and then develop those improvements with specific metrics for success</a:t>
            </a:r>
            <a:r>
              <a:rPr lang="en-US" sz="2000" dirty="0">
                <a:solidFill>
                  <a:schemeClr val="accent1"/>
                </a:solidFill>
              </a:rPr>
              <a:t>.  </a:t>
            </a:r>
            <a:endParaRPr lang="en-US" sz="2000" b="1" dirty="0">
              <a:solidFill>
                <a:schemeClr val="accent1"/>
              </a:solidFill>
            </a:endParaRPr>
          </a:p>
        </p:txBody>
      </p:sp>
      <p:pic>
        <p:nvPicPr>
          <p:cNvPr id="10" name="Picture 9" descr="Slide1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550" y="980834"/>
            <a:ext cx="5126278" cy="2791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1305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0464" y="263925"/>
            <a:ext cx="11372473" cy="510909"/>
          </a:xfrm>
        </p:spPr>
        <p:txBody>
          <a:bodyPr/>
          <a:lstStyle/>
          <a:p>
            <a:r>
              <a:rPr lang="en-US" dirty="0">
                <a:uFillTx/>
              </a:rPr>
              <a:t>Other Resources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5215" y="794919"/>
            <a:ext cx="7652569" cy="4047778"/>
          </a:xfrm>
        </p:spPr>
        <p:txBody>
          <a:bodyPr/>
          <a:lstStyle/>
          <a:p>
            <a:r>
              <a:rPr lang="en-US" sz="2400" b="1" dirty="0">
                <a:uFillTx/>
              </a:rPr>
              <a:t>The Agile Samurai: How Agile Masters Deliver Great Software (Pragmatic Programmers), </a:t>
            </a:r>
            <a:r>
              <a:rPr lang="en-US" sz="2400" dirty="0">
                <a:uFillTx/>
              </a:rPr>
              <a:t>Jonathan Rasmusson.  </a:t>
            </a:r>
          </a:p>
          <a:p>
            <a:pPr lvl="1">
              <a:spcBef>
                <a:spcPts val="200"/>
              </a:spcBef>
            </a:pPr>
            <a:r>
              <a:rPr lang="en-US" sz="2000" dirty="0">
                <a:uFillTx/>
                <a:hlinkClick r:id="rId2"/>
              </a:rPr>
              <a:t>http://a.co/eUGIe95</a:t>
            </a:r>
            <a:endParaRPr lang="en-US" sz="2000" dirty="0">
              <a:uFillTx/>
            </a:endParaRPr>
          </a:p>
          <a:p>
            <a:pPr lvl="1">
              <a:spcBef>
                <a:spcPts val="200"/>
              </a:spcBef>
            </a:pPr>
            <a:r>
              <a:rPr lang="en-US" sz="2000" dirty="0">
                <a:uFillTx/>
              </a:rPr>
              <a:t>Excellent, readable book on Agile methodologies.</a:t>
            </a:r>
          </a:p>
          <a:p>
            <a:pPr lvl="1">
              <a:spcBef>
                <a:spcPts val="200"/>
              </a:spcBef>
            </a:pPr>
            <a:r>
              <a:rPr lang="en-US" sz="2000" i="1" dirty="0">
                <a:uFillTx/>
              </a:rPr>
              <a:t>Also available on Audible.</a:t>
            </a:r>
          </a:p>
          <a:p>
            <a:r>
              <a:rPr lang="en-US" sz="2400" b="1" dirty="0">
                <a:uFillTx/>
              </a:rPr>
              <a:t>Code Complete: A Practical Handbook of Software Construction,</a:t>
            </a:r>
            <a:r>
              <a:rPr lang="en-US" sz="2400" dirty="0">
                <a:uFillTx/>
              </a:rPr>
              <a:t> Steve McConnell.</a:t>
            </a:r>
          </a:p>
          <a:p>
            <a:pPr lvl="1">
              <a:spcBef>
                <a:spcPts val="200"/>
              </a:spcBef>
            </a:pPr>
            <a:r>
              <a:rPr lang="en-US" sz="2000" dirty="0">
                <a:uFillTx/>
                <a:hlinkClick r:id="rId3"/>
              </a:rPr>
              <a:t>http://a.co/eEgWvKj</a:t>
            </a:r>
            <a:r>
              <a:rPr lang="en-US" sz="2000" dirty="0">
                <a:uFillTx/>
              </a:rPr>
              <a:t>   </a:t>
            </a:r>
          </a:p>
          <a:p>
            <a:pPr lvl="1">
              <a:spcBef>
                <a:spcPts val="200"/>
              </a:spcBef>
            </a:pPr>
            <a:r>
              <a:rPr lang="en-US" sz="2000" dirty="0">
                <a:uFillTx/>
              </a:rPr>
              <a:t>Great text on software.</a:t>
            </a:r>
          </a:p>
          <a:p>
            <a:pPr lvl="1">
              <a:spcBef>
                <a:spcPts val="200"/>
              </a:spcBef>
            </a:pPr>
            <a:r>
              <a:rPr lang="en-US" sz="2000" i="1" dirty="0">
                <a:uFillTx/>
              </a:rPr>
              <a:t>Construx website has large collection of content.</a:t>
            </a:r>
          </a:p>
          <a:p>
            <a:r>
              <a:rPr lang="en-US" sz="2400" b="1" dirty="0">
                <a:uFillTx/>
              </a:rPr>
              <a:t>More Effective Agile: A Roadmap for Software Leaders, </a:t>
            </a:r>
            <a:r>
              <a:rPr lang="en-US" sz="2400" dirty="0">
                <a:uFillTx/>
              </a:rPr>
              <a:t>Steve McConnell.</a:t>
            </a:r>
          </a:p>
          <a:p>
            <a:pPr lvl="1">
              <a:spcBef>
                <a:spcPts val="200"/>
              </a:spcBef>
            </a:pPr>
            <a:r>
              <a:rPr lang="en-US" sz="2000" dirty="0">
                <a:uFillTx/>
                <a:hlinkClick r:id="rId4"/>
              </a:rPr>
              <a:t>http://a.co/22EPvt6</a:t>
            </a:r>
            <a:endParaRPr lang="en-US" sz="2000" dirty="0">
              <a:uFillTx/>
            </a:endParaRPr>
          </a:p>
          <a:p>
            <a:pPr lvl="1">
              <a:spcBef>
                <a:spcPts val="200"/>
              </a:spcBef>
            </a:pPr>
            <a:r>
              <a:rPr lang="en-US" sz="2000" dirty="0">
                <a:uFillTx/>
              </a:rPr>
              <a:t>New: A realistic view of Agile effectiveness with great advice for project leaders.</a:t>
            </a:r>
          </a:p>
        </p:txBody>
      </p:sp>
      <p:pic>
        <p:nvPicPr>
          <p:cNvPr id="1026" name="Picture 2" descr="https://images-na.ssl-images-amazon.com/images/I/41m2-97wrvL._SX415_BO1,204,203,200_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447740" y="243840"/>
            <a:ext cx="2287829" cy="2743200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028" name="Picture 4" descr="https://images-na.ssl-images-amazon.com/images/I/51FUYfErOXL._SX408_BO1,204,203,200_.jp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8018329" y="1961966"/>
            <a:ext cx="2249424" cy="2743200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7A68989-FE78-3943-AEAE-C60E93BCC29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68829" y="2992829"/>
            <a:ext cx="1954236" cy="3009765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52AD8-340F-4E8B-B0C4-7ABAA20B6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0943BB2-2F98-4DD2-873B-1E619A0C771D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30679" y="1113288"/>
          <a:ext cx="11127467" cy="3916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6903">
                  <a:extLst>
                    <a:ext uri="{9D8B030D-6E8A-4147-A177-3AD203B41FA5}">
                      <a16:colId xmlns:a16="http://schemas.microsoft.com/office/drawing/2014/main" val="3446576009"/>
                    </a:ext>
                  </a:extLst>
                </a:gridCol>
                <a:gridCol w="927652">
                  <a:extLst>
                    <a:ext uri="{9D8B030D-6E8A-4147-A177-3AD203B41FA5}">
                      <a16:colId xmlns:a16="http://schemas.microsoft.com/office/drawing/2014/main" val="339314737"/>
                    </a:ext>
                  </a:extLst>
                </a:gridCol>
                <a:gridCol w="5502418">
                  <a:extLst>
                    <a:ext uri="{9D8B030D-6E8A-4147-A177-3AD203B41FA5}">
                      <a16:colId xmlns:a16="http://schemas.microsoft.com/office/drawing/2014/main" val="1263998808"/>
                    </a:ext>
                  </a:extLst>
                </a:gridCol>
                <a:gridCol w="2840494">
                  <a:extLst>
                    <a:ext uri="{9D8B030D-6E8A-4147-A177-3AD203B41FA5}">
                      <a16:colId xmlns:a16="http://schemas.microsoft.com/office/drawing/2014/main" val="40978990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600" dirty="0"/>
                        <a:t>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Module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Topic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Speaker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24204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1:00pm-1:05pm</a:t>
                      </a:r>
                      <a:endParaRPr lang="en-US" sz="3600" dirty="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Introduction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David E. Bernholdt, ORNL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64760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1:05pm-1:30pm</a:t>
                      </a:r>
                      <a:endParaRPr lang="en-US" sz="3600" dirty="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Overview of Best Practices in HPC </a:t>
                      </a:r>
                      <a:r>
                        <a:rPr lang="en-US" sz="1600" b="0" i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Software Development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David E. Bernholdt, ORNL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921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1:30pm-2:00pm</a:t>
                      </a:r>
                      <a:endParaRPr lang="en-US" sz="3600" dirty="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Agile Methodologies and Useful GitHub Tools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David E. Bernholdt, ORNL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11640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2:00pm-2:30pm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i="0" dirty="0">
                          <a:solidFill>
                            <a:schemeClr val="tx1"/>
                          </a:solidFill>
                        </a:rPr>
                        <a:t>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Improving Reproducibility through Better Software Practices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David E. Bernholdt, ORNL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00231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2:30pm-2:45pm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en-US" sz="1600" i="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Q&amp;A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All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5522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1" u="none" strike="noStrike" dirty="0">
                          <a:solidFill>
                            <a:srgbClr val="266093"/>
                          </a:solidFill>
                          <a:effectLst/>
                          <a:latin typeface="Arial" panose="020B0604020202020204" pitchFamily="34" charset="0"/>
                        </a:rPr>
                        <a:t>2:45pm-3:30pm</a:t>
                      </a:r>
                      <a:endParaRPr lang="en-US" sz="3600" dirty="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en-US" sz="1600" i="1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b="0" i="1" u="none" strike="noStrike" kern="1200" dirty="0">
                          <a:solidFill>
                            <a:schemeClr val="tx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Break</a:t>
                      </a:r>
                      <a:endParaRPr lang="en-US" sz="1600" i="1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en-US" sz="1600" i="1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26138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3:30pm-4:15pm</a:t>
                      </a:r>
                      <a:endParaRPr lang="en-US" sz="3600" dirty="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i="0" dirty="0"/>
                        <a:t>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i="0" dirty="0"/>
                        <a:t>Software Design and Testing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David E. Bernholdt, ORNL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38800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4:14pm-4:45pm</a:t>
                      </a:r>
                      <a:endParaRPr lang="en-US" sz="3600" dirty="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i="0" dirty="0"/>
                        <a:t>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i="0" dirty="0"/>
                        <a:t>Continuous Integration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David E. Bernholdt, ORNL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41698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4:45pm-5:00pm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en-US" sz="16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i="0" dirty="0"/>
                        <a:t>Q&amp;A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All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858574"/>
                  </a:ext>
                </a:extLst>
              </a:tr>
            </a:tbl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D8E9D2D2-B55B-4D73-A628-FC9C6E4D4517}"/>
              </a:ext>
            </a:extLst>
          </p:cNvPr>
          <p:cNvGrpSpPr/>
          <p:nvPr/>
        </p:nvGrpSpPr>
        <p:grpSpPr>
          <a:xfrm>
            <a:off x="79513" y="2405348"/>
            <a:ext cx="12029799" cy="390939"/>
            <a:chOff x="79513" y="1653208"/>
            <a:chExt cx="12029799" cy="390939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F34B683D-F264-4470-869A-1ACC705951A9}"/>
                </a:ext>
              </a:extLst>
            </p:cNvPr>
            <p:cNvCxnSpPr/>
            <p:nvPr/>
          </p:nvCxnSpPr>
          <p:spPr>
            <a:xfrm>
              <a:off x="530679" y="1848678"/>
              <a:ext cx="11127467" cy="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Arrow: Right 7">
              <a:extLst>
                <a:ext uri="{FF2B5EF4-FFF2-40B4-BE49-F238E27FC236}">
                  <a16:creationId xmlns:a16="http://schemas.microsoft.com/office/drawing/2014/main" id="{EFC9DFE5-7BF6-432E-A340-A7D13A8AB6B6}"/>
                </a:ext>
              </a:extLst>
            </p:cNvPr>
            <p:cNvSpPr/>
            <p:nvPr/>
          </p:nvSpPr>
          <p:spPr>
            <a:xfrm>
              <a:off x="79513" y="1653208"/>
              <a:ext cx="451166" cy="390939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Arrow: Right 8">
              <a:extLst>
                <a:ext uri="{FF2B5EF4-FFF2-40B4-BE49-F238E27FC236}">
                  <a16:creationId xmlns:a16="http://schemas.microsoft.com/office/drawing/2014/main" id="{6DAA1DE1-EFB0-4C3A-8050-62347824244B}"/>
                </a:ext>
              </a:extLst>
            </p:cNvPr>
            <p:cNvSpPr/>
            <p:nvPr/>
          </p:nvSpPr>
          <p:spPr>
            <a:xfrm rot="10800000">
              <a:off x="11658146" y="1653208"/>
              <a:ext cx="451166" cy="390939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705938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70C1860-394F-C245-96CA-9DED3DAAF758}"/>
              </a:ext>
            </a:extLst>
          </p:cNvPr>
          <p:cNvSpPr/>
          <p:nvPr/>
        </p:nvSpPr>
        <p:spPr>
          <a:xfrm>
            <a:off x="178420" y="1126274"/>
            <a:ext cx="11151219" cy="421516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400" b="1" dirty="0">
                <a:solidFill>
                  <a:schemeClr val="tx1"/>
                </a:solidFill>
                <a:uFillTx/>
              </a:rPr>
              <a:t>Scrum team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917316-753C-8E4A-A349-65AFE9D5C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Bit about Scrum: Roles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855CEB3C-2971-124F-9BF8-FE6C59B6380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82133342"/>
              </p:ext>
            </p:extLst>
          </p:nvPr>
        </p:nvGraphicFramePr>
        <p:xfrm>
          <a:off x="510090" y="1616074"/>
          <a:ext cx="3325929" cy="34577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25929">
                  <a:extLst>
                    <a:ext uri="{9D8B030D-6E8A-4147-A177-3AD203B41FA5}">
                      <a16:colId xmlns:a16="http://schemas.microsoft.com/office/drawing/2014/main" val="3557367793"/>
                    </a:ext>
                  </a:extLst>
                </a:gridCol>
              </a:tblGrid>
              <a:tr h="53057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Product Owner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976346"/>
                  </a:ext>
                </a:extLst>
              </a:tr>
              <a:tr h="2927153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Interface between development team and stakeholders.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Responsible for defining and managing work backlog.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Needs good domain knowledge.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Needs adequate time to do job well.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8138684"/>
                  </a:ext>
                </a:extLst>
              </a:tr>
            </a:tbl>
          </a:graphicData>
        </a:graphic>
      </p:graphicFrame>
      <p:graphicFrame>
        <p:nvGraphicFramePr>
          <p:cNvPr id="6" name="Content Placeholder 4">
            <a:extLst>
              <a:ext uri="{FF2B5EF4-FFF2-40B4-BE49-F238E27FC236}">
                <a16:creationId xmlns:a16="http://schemas.microsoft.com/office/drawing/2014/main" id="{1BF9078E-A231-594D-88CA-B5AAE5E1AD2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32619202"/>
              </p:ext>
            </p:extLst>
          </p:nvPr>
        </p:nvGraphicFramePr>
        <p:xfrm>
          <a:off x="4063612" y="1616073"/>
          <a:ext cx="3325929" cy="34577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25929">
                  <a:extLst>
                    <a:ext uri="{9D8B030D-6E8A-4147-A177-3AD203B41FA5}">
                      <a16:colId xmlns:a16="http://schemas.microsoft.com/office/drawing/2014/main" val="3557367793"/>
                    </a:ext>
                  </a:extLst>
                </a:gridCol>
              </a:tblGrid>
              <a:tr h="53057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Scrum Master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976346"/>
                  </a:ext>
                </a:extLst>
              </a:tr>
              <a:tr h="2927153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Leads and coaches development team.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Assures scrum processes followed.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Needs good Scrum knowledge and discipline.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Can be a developer if sufficient time.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8138684"/>
                  </a:ext>
                </a:extLst>
              </a:tr>
            </a:tbl>
          </a:graphicData>
        </a:graphic>
      </p:graphicFrame>
      <p:graphicFrame>
        <p:nvGraphicFramePr>
          <p:cNvPr id="7" name="Content Placeholder 4">
            <a:extLst>
              <a:ext uri="{FF2B5EF4-FFF2-40B4-BE49-F238E27FC236}">
                <a16:creationId xmlns:a16="http://schemas.microsoft.com/office/drawing/2014/main" id="{31ED302F-29E1-9D43-9FD2-6CD65A91DB9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31396891"/>
              </p:ext>
            </p:extLst>
          </p:nvPr>
        </p:nvGraphicFramePr>
        <p:xfrm>
          <a:off x="7617134" y="1616072"/>
          <a:ext cx="3325929" cy="34577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25929">
                  <a:extLst>
                    <a:ext uri="{9D8B030D-6E8A-4147-A177-3AD203B41FA5}">
                      <a16:colId xmlns:a16="http://schemas.microsoft.com/office/drawing/2014/main" val="3557367793"/>
                    </a:ext>
                  </a:extLst>
                </a:gridCol>
              </a:tblGrid>
              <a:tr h="53057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Development Team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976346"/>
                  </a:ext>
                </a:extLst>
              </a:tr>
              <a:tr h="2927153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Cross-functional group of 3 – 9 that develops product.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Completes all work necessary to be done-done.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Collectively need design, development, testing, documentation skills.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Works in collaboration with product owner, scrum master.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81386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677438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C1C91B1F-F35F-AD4E-9C87-2DD81F94925D}"/>
              </a:ext>
            </a:extLst>
          </p:cNvPr>
          <p:cNvSpPr/>
          <p:nvPr/>
        </p:nvSpPr>
        <p:spPr>
          <a:xfrm>
            <a:off x="11248168" y="2811759"/>
            <a:ext cx="937245" cy="1220765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  <a:uFillTx/>
              </a:rPr>
              <a:t>Repeat</a:t>
            </a:r>
          </a:p>
        </p:txBody>
      </p:sp>
      <p:sp>
        <p:nvSpPr>
          <p:cNvPr id="15" name="Notched Right Arrow 14">
            <a:extLst>
              <a:ext uri="{FF2B5EF4-FFF2-40B4-BE49-F238E27FC236}">
                <a16:creationId xmlns:a16="http://schemas.microsoft.com/office/drawing/2014/main" id="{5554CB6F-5C93-AD4B-872C-93D42CDE5F35}"/>
              </a:ext>
            </a:extLst>
          </p:cNvPr>
          <p:cNvSpPr/>
          <p:nvPr/>
        </p:nvSpPr>
        <p:spPr>
          <a:xfrm>
            <a:off x="9229351" y="2881443"/>
            <a:ext cx="2077989" cy="1025912"/>
          </a:xfrm>
          <a:prstGeom prst="notchedRightArrow">
            <a:avLst/>
          </a:prstGeom>
          <a:solidFill>
            <a:schemeClr val="bg2"/>
          </a:solidFill>
          <a:ln>
            <a:solidFill>
              <a:schemeClr val="accent1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  <a:uFillTx/>
              </a:rPr>
              <a:t>Retrospective</a:t>
            </a:r>
          </a:p>
        </p:txBody>
      </p:sp>
      <p:sp>
        <p:nvSpPr>
          <p:cNvPr id="11" name="Notched Right Arrow 10">
            <a:extLst>
              <a:ext uri="{FF2B5EF4-FFF2-40B4-BE49-F238E27FC236}">
                <a16:creationId xmlns:a16="http://schemas.microsoft.com/office/drawing/2014/main" id="{116B00C3-16F5-CB4C-A433-B456B6DDEED3}"/>
              </a:ext>
            </a:extLst>
          </p:cNvPr>
          <p:cNvSpPr/>
          <p:nvPr/>
        </p:nvSpPr>
        <p:spPr>
          <a:xfrm>
            <a:off x="4275200" y="2881443"/>
            <a:ext cx="2650271" cy="1025912"/>
          </a:xfrm>
          <a:prstGeom prst="notchedRightArrow">
            <a:avLst/>
          </a:prstGeom>
          <a:solidFill>
            <a:schemeClr val="bg2"/>
          </a:solidFill>
          <a:ln>
            <a:solidFill>
              <a:schemeClr val="accent1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  <a:uFillTx/>
              </a:rPr>
              <a:t>Sprint: 1 – 3 weeks</a:t>
            </a:r>
          </a:p>
        </p:txBody>
      </p:sp>
      <p:sp>
        <p:nvSpPr>
          <p:cNvPr id="6" name="Notched Right Arrow 5">
            <a:extLst>
              <a:ext uri="{FF2B5EF4-FFF2-40B4-BE49-F238E27FC236}">
                <a16:creationId xmlns:a16="http://schemas.microsoft.com/office/drawing/2014/main" id="{8D99734D-51AB-9D42-9214-59E2A8C66A3B}"/>
              </a:ext>
            </a:extLst>
          </p:cNvPr>
          <p:cNvSpPr/>
          <p:nvPr/>
        </p:nvSpPr>
        <p:spPr>
          <a:xfrm>
            <a:off x="1408705" y="2920450"/>
            <a:ext cx="1535850" cy="1025912"/>
          </a:xfrm>
          <a:prstGeom prst="notchedRightArrow">
            <a:avLst/>
          </a:prstGeom>
          <a:solidFill>
            <a:schemeClr val="bg2"/>
          </a:solidFill>
          <a:ln>
            <a:solidFill>
              <a:schemeClr val="accent1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  <a:uFillTx/>
              </a:rPr>
              <a:t>*Sprint Planning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88837C-AFA0-DD4D-A558-71240D7161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096" y="193226"/>
            <a:ext cx="11372473" cy="510909"/>
          </a:xfrm>
        </p:spPr>
        <p:txBody>
          <a:bodyPr/>
          <a:lstStyle/>
          <a:p>
            <a:r>
              <a:rPr lang="en-US" dirty="0"/>
              <a:t>A Bit about Scrum: Process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AFC29F5D-EE4C-4E43-8D49-CE8DAEFCACE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27243427"/>
              </p:ext>
            </p:extLst>
          </p:nvPr>
        </p:nvGraphicFramePr>
        <p:xfrm>
          <a:off x="55758" y="2686591"/>
          <a:ext cx="1651306" cy="18326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1306">
                  <a:extLst>
                    <a:ext uri="{9D8B030D-6E8A-4147-A177-3AD203B41FA5}">
                      <a16:colId xmlns:a16="http://schemas.microsoft.com/office/drawing/2014/main" val="3557367793"/>
                    </a:ext>
                  </a:extLst>
                </a:gridCol>
              </a:tblGrid>
              <a:tr h="36946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Product Backlog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976346"/>
                  </a:ext>
                </a:extLst>
              </a:tr>
              <a:tr h="1192555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dirty="0"/>
                        <a:t>Prioritized requirements, features of the product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8138684"/>
                  </a:ext>
                </a:extLst>
              </a:tr>
            </a:tbl>
          </a:graphicData>
        </a:graphic>
      </p:graphicFrame>
      <p:graphicFrame>
        <p:nvGraphicFramePr>
          <p:cNvPr id="7" name="Content Placeholder 4">
            <a:extLst>
              <a:ext uri="{FF2B5EF4-FFF2-40B4-BE49-F238E27FC236}">
                <a16:creationId xmlns:a16="http://schemas.microsoft.com/office/drawing/2014/main" id="{6086A849-91B1-174A-A0CA-30B1F06EE40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47471756"/>
              </p:ext>
            </p:extLst>
          </p:nvPr>
        </p:nvGraphicFramePr>
        <p:xfrm>
          <a:off x="2955706" y="2686590"/>
          <a:ext cx="1629008" cy="18326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9008">
                  <a:extLst>
                    <a:ext uri="{9D8B030D-6E8A-4147-A177-3AD203B41FA5}">
                      <a16:colId xmlns:a16="http://schemas.microsoft.com/office/drawing/2014/main" val="3557367793"/>
                    </a:ext>
                  </a:extLst>
                </a:gridCol>
              </a:tblGrid>
              <a:tr h="36946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Sprint Backlog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976346"/>
                  </a:ext>
                </a:extLst>
              </a:tr>
              <a:tr h="1192555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dirty="0"/>
                        <a:t>Enough work for sprint; integral capabilities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8138684"/>
                  </a:ext>
                </a:extLst>
              </a:tr>
            </a:tbl>
          </a:graphicData>
        </a:graphic>
      </p:graphicFrame>
      <p:sp>
        <p:nvSpPr>
          <p:cNvPr id="9" name="Circular Arrow 8">
            <a:extLst>
              <a:ext uri="{FF2B5EF4-FFF2-40B4-BE49-F238E27FC236}">
                <a16:creationId xmlns:a16="http://schemas.microsoft.com/office/drawing/2014/main" id="{0A1CDFE9-1515-6E43-B30D-4E286DF8F2A0}"/>
              </a:ext>
            </a:extLst>
          </p:cNvPr>
          <p:cNvSpPr/>
          <p:nvPr/>
        </p:nvSpPr>
        <p:spPr>
          <a:xfrm>
            <a:off x="4374070" y="1048194"/>
            <a:ext cx="2569059" cy="2191585"/>
          </a:xfrm>
          <a:prstGeom prst="circularArrow">
            <a:avLst>
              <a:gd name="adj1" fmla="val 16947"/>
              <a:gd name="adj2" fmla="val 1010363"/>
              <a:gd name="adj3" fmla="val 8964256"/>
              <a:gd name="adj4" fmla="val 10800000"/>
              <a:gd name="adj5" fmla="val 16035"/>
            </a:avLst>
          </a:prstGeom>
          <a:solidFill>
            <a:schemeClr val="bg2"/>
          </a:solidFill>
          <a:ln>
            <a:solidFill>
              <a:schemeClr val="accent1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  <a:uFillTx/>
              </a:rPr>
              <a:t>Daily scrum</a:t>
            </a:r>
          </a:p>
        </p:txBody>
      </p:sp>
      <p:sp>
        <p:nvSpPr>
          <p:cNvPr id="10" name="Notched Right Arrow 9">
            <a:extLst>
              <a:ext uri="{FF2B5EF4-FFF2-40B4-BE49-F238E27FC236}">
                <a16:creationId xmlns:a16="http://schemas.microsoft.com/office/drawing/2014/main" id="{80C7411D-685E-964A-B70B-C2A67344CE2E}"/>
              </a:ext>
            </a:extLst>
          </p:cNvPr>
          <p:cNvSpPr/>
          <p:nvPr/>
        </p:nvSpPr>
        <p:spPr>
          <a:xfrm>
            <a:off x="6670287" y="2881443"/>
            <a:ext cx="1385682" cy="1025912"/>
          </a:xfrm>
          <a:prstGeom prst="notchedRightArrow">
            <a:avLst/>
          </a:prstGeom>
          <a:solidFill>
            <a:schemeClr val="bg2"/>
          </a:solidFill>
          <a:ln>
            <a:solidFill>
              <a:schemeClr val="accent1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  <a:uFillTx/>
              </a:rPr>
              <a:t>Sprint Review</a:t>
            </a:r>
          </a:p>
        </p:txBody>
      </p:sp>
      <p:graphicFrame>
        <p:nvGraphicFramePr>
          <p:cNvPr id="13" name="Content Placeholder 4">
            <a:extLst>
              <a:ext uri="{FF2B5EF4-FFF2-40B4-BE49-F238E27FC236}">
                <a16:creationId xmlns:a16="http://schemas.microsoft.com/office/drawing/2014/main" id="{CBC7826A-438B-9247-BBC7-2244F4610D4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96480295"/>
              </p:ext>
            </p:extLst>
          </p:nvPr>
        </p:nvGraphicFramePr>
        <p:xfrm>
          <a:off x="8044818" y="2641131"/>
          <a:ext cx="1492406" cy="15620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92406">
                  <a:extLst>
                    <a:ext uri="{9D8B030D-6E8A-4147-A177-3AD203B41FA5}">
                      <a16:colId xmlns:a16="http://schemas.microsoft.com/office/drawing/2014/main" val="3557367793"/>
                    </a:ext>
                  </a:extLst>
                </a:gridCol>
              </a:tblGrid>
              <a:tr h="36946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Increment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976346"/>
                  </a:ext>
                </a:extLst>
              </a:tr>
              <a:tr h="1192555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dirty="0"/>
                        <a:t>Product with new working features.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8138684"/>
                  </a:ext>
                </a:extLst>
              </a:tr>
            </a:tbl>
          </a:graphicData>
        </a:graphic>
      </p:graphicFrame>
      <p:sp>
        <p:nvSpPr>
          <p:cNvPr id="19" name="Rectangular Callout 18">
            <a:extLst>
              <a:ext uri="{FF2B5EF4-FFF2-40B4-BE49-F238E27FC236}">
                <a16:creationId xmlns:a16="http://schemas.microsoft.com/office/drawing/2014/main" id="{863EA729-AA6E-6A44-88BD-3456E5FAEADF}"/>
              </a:ext>
            </a:extLst>
          </p:cNvPr>
          <p:cNvSpPr/>
          <p:nvPr/>
        </p:nvSpPr>
        <p:spPr>
          <a:xfrm>
            <a:off x="6670287" y="278731"/>
            <a:ext cx="4067053" cy="1393902"/>
          </a:xfrm>
          <a:prstGeom prst="wedgeRectCallout">
            <a:avLst>
              <a:gd name="adj1" fmla="val -57707"/>
              <a:gd name="adj2" fmla="val 80425"/>
            </a:avLst>
          </a:prstGeom>
          <a:solidFill>
            <a:schemeClr val="bg2"/>
          </a:solidFill>
          <a:ln>
            <a:solidFill>
              <a:schemeClr val="accent1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b="1" dirty="0">
                <a:solidFill>
                  <a:schemeClr val="tx1"/>
                </a:solidFill>
                <a:uFillTx/>
              </a:rPr>
              <a:t>15-min standup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tx1"/>
                </a:solidFill>
              </a:rPr>
              <a:t>What did you do yesterday?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tx1"/>
                </a:solidFill>
              </a:rPr>
              <a:t>What will you do today?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tx1"/>
                </a:solidFill>
              </a:rPr>
              <a:t>What is blocking progress?</a:t>
            </a:r>
            <a:endParaRPr lang="en-US" dirty="0">
              <a:solidFill>
                <a:schemeClr val="tx1"/>
              </a:solidFill>
              <a:uFillTx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CB12FC6-5356-3D44-8849-9E5281891D22}"/>
              </a:ext>
            </a:extLst>
          </p:cNvPr>
          <p:cNvSpPr/>
          <p:nvPr/>
        </p:nvSpPr>
        <p:spPr>
          <a:xfrm>
            <a:off x="299158" y="5062654"/>
            <a:ext cx="2219093" cy="914400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  <a:uFillTx/>
              </a:rPr>
              <a:t>* Sprint planning</a:t>
            </a:r>
            <a:br>
              <a:rPr lang="en-US" dirty="0">
                <a:solidFill>
                  <a:schemeClr val="tx1"/>
                </a:solidFill>
                <a:uFillTx/>
              </a:rPr>
            </a:br>
            <a:r>
              <a:rPr lang="en-US" dirty="0">
                <a:solidFill>
                  <a:schemeClr val="tx1"/>
                </a:solidFill>
                <a:uFillTx/>
              </a:rPr>
              <a:t>  happens during</a:t>
            </a:r>
            <a:br>
              <a:rPr lang="en-US" dirty="0">
                <a:solidFill>
                  <a:schemeClr val="tx1"/>
                </a:solidFill>
                <a:uFillTx/>
              </a:rPr>
            </a:br>
            <a:r>
              <a:rPr lang="en-US" dirty="0">
                <a:solidFill>
                  <a:schemeClr val="tx1"/>
                </a:solidFill>
                <a:uFillTx/>
              </a:rPr>
              <a:t>  previous sprint</a:t>
            </a:r>
          </a:p>
        </p:txBody>
      </p:sp>
    </p:spTree>
    <p:extLst>
      <p:ext uri="{BB962C8B-B14F-4D97-AF65-F5344CB8AC3E}">
        <p14:creationId xmlns:p14="http://schemas.microsoft.com/office/powerpoint/2010/main" val="134206020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Team Policy</a:t>
            </a:r>
          </a:p>
          <a:p>
            <a:r>
              <a:rPr lang="en-US" dirty="0"/>
              <a:t>Checklists</a:t>
            </a:r>
          </a:p>
          <a:p>
            <a:r>
              <a:rPr lang="en-US" dirty="0"/>
              <a:t>Kanban Board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Team Management Example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>
            <a:normAutofit/>
          </a:bodyPr>
          <a:lstStyle/>
          <a:p>
            <a:pPr eaLnBrk="1" latinLnBrk="0" hangingPunct="1"/>
            <a:fld id="{F0C94032-CD4C-4C25-B0C2-CEC720522D92}" type="slidenum">
              <a:rPr kumimoji="0" lang="en-US" smtClean="0"/>
              <a:pPr eaLnBrk="1" latinLnBrk="0" hangingPunct="1"/>
              <a:t>36</a:t>
            </a:fld>
            <a:endParaRPr kumimoji="0"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207616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1: Create Issues-only GitHub repo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123568" y="1075038"/>
            <a:ext cx="11612001" cy="4588180"/>
          </a:xfrm>
        </p:spPr>
        <p:txBody>
          <a:bodyPr/>
          <a:lstStyle/>
          <a:p>
            <a:r>
              <a:rPr lang="en-US" dirty="0"/>
              <a:t>Go to https://</a:t>
            </a:r>
            <a:r>
              <a:rPr lang="en-US" dirty="0" err="1"/>
              <a:t>github.com</a:t>
            </a:r>
            <a:r>
              <a:rPr lang="en-US" dirty="0"/>
              <a:t>/username </a:t>
            </a:r>
          </a:p>
          <a:p>
            <a:pPr lvl="1"/>
            <a:r>
              <a:rPr lang="en-US" dirty="0"/>
              <a:t>Example: </a:t>
            </a:r>
            <a:r>
              <a:rPr lang="en-US" dirty="0">
                <a:hlinkClick r:id="rId2"/>
              </a:rPr>
              <a:t>https://github.com/maherou</a:t>
            </a:r>
            <a:endParaRPr lang="en-US" dirty="0"/>
          </a:p>
          <a:p>
            <a:r>
              <a:rPr lang="en-US" dirty="0"/>
              <a:t>Create new repo:</a:t>
            </a:r>
          </a:p>
          <a:p>
            <a:pPr lvl="1"/>
            <a:r>
              <a:rPr lang="en-US" dirty="0"/>
              <a:t>Click on “+” (upper right).</a:t>
            </a:r>
          </a:p>
          <a:p>
            <a:pPr lvl="1"/>
            <a:r>
              <a:rPr lang="en-US" dirty="0"/>
              <a:t>Select New repository</a:t>
            </a:r>
            <a:r>
              <a:rPr lang="mr-IN" dirty="0"/>
              <a:t>…</a:t>
            </a:r>
            <a:endParaRPr lang="en-US" dirty="0"/>
          </a:p>
          <a:p>
            <a:pPr lvl="1"/>
            <a:r>
              <a:rPr lang="en-US" dirty="0"/>
              <a:t>Give repo a name, e.g., </a:t>
            </a:r>
            <a:r>
              <a:rPr lang="en-US" b="1" dirty="0"/>
              <a:t>Issues</a:t>
            </a:r>
          </a:p>
          <a:p>
            <a:pPr lvl="1"/>
            <a:r>
              <a:rPr lang="en-US" dirty="0"/>
              <a:t>Select Public.  In real life, this repo is often private (requires $ or special status)</a:t>
            </a:r>
          </a:p>
          <a:p>
            <a:pPr lvl="1"/>
            <a:r>
              <a:rPr lang="en-US" dirty="0" err="1"/>
              <a:t>Init</a:t>
            </a:r>
            <a:r>
              <a:rPr lang="en-US" dirty="0"/>
              <a:t> with README.</a:t>
            </a:r>
          </a:p>
          <a:p>
            <a:pPr lvl="1"/>
            <a:r>
              <a:rPr lang="en-US" dirty="0"/>
              <a:t>Don’t add .</a:t>
            </a:r>
            <a:r>
              <a:rPr lang="en-US" dirty="0" err="1"/>
              <a:t>gitignore</a:t>
            </a:r>
            <a:r>
              <a:rPr lang="en-US" dirty="0"/>
              <a:t> or license.</a:t>
            </a:r>
          </a:p>
          <a:p>
            <a:pPr lvl="1"/>
            <a:r>
              <a:rPr lang="en-US" dirty="0"/>
              <a:t>Click Create Repository.</a:t>
            </a:r>
          </a:p>
        </p:txBody>
      </p:sp>
    </p:spTree>
    <p:extLst>
      <p:ext uri="{BB962C8B-B14F-4D97-AF65-F5344CB8AC3E}">
        <p14:creationId xmlns:p14="http://schemas.microsoft.com/office/powerpoint/2010/main" val="245820271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2: Define Team Policy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050324"/>
            <a:ext cx="11369809" cy="4534408"/>
          </a:xfrm>
        </p:spPr>
        <p:txBody>
          <a:bodyPr/>
          <a:lstStyle/>
          <a:p>
            <a:r>
              <a:rPr lang="en-US" sz="2400" dirty="0"/>
              <a:t>Create file:</a:t>
            </a:r>
          </a:p>
          <a:p>
            <a:pPr lvl="1"/>
            <a:r>
              <a:rPr lang="en-US" sz="2000" dirty="0"/>
              <a:t>Go to new repo: Issues.</a:t>
            </a:r>
          </a:p>
          <a:p>
            <a:pPr lvl="1"/>
            <a:r>
              <a:rPr lang="en-US" sz="2000" dirty="0"/>
              <a:t>Select &lt;&gt; Code tab.</a:t>
            </a:r>
          </a:p>
          <a:p>
            <a:pPr lvl="1"/>
            <a:r>
              <a:rPr lang="en-US" sz="2000" dirty="0"/>
              <a:t>Select Create new file </a:t>
            </a:r>
            <a:r>
              <a:rPr lang="en-US" sz="2000" dirty="0" err="1"/>
              <a:t>TeamPolicy.md</a:t>
            </a:r>
            <a:endParaRPr lang="en-US" sz="2000" dirty="0"/>
          </a:p>
          <a:p>
            <a:r>
              <a:rPr lang="en-US" sz="2400" dirty="0"/>
              <a:t>Questions to address:</a:t>
            </a:r>
          </a:p>
          <a:p>
            <a:pPr lvl="1"/>
            <a:r>
              <a:rPr lang="en-US" sz="2000" dirty="0"/>
              <a:t>How members support team?</a:t>
            </a:r>
          </a:p>
          <a:p>
            <a:pPr lvl="1"/>
            <a:r>
              <a:rPr lang="en-US" sz="2000" dirty="0"/>
              <a:t>How team supports members?</a:t>
            </a:r>
          </a:p>
          <a:p>
            <a:r>
              <a:rPr lang="en-US" sz="2400" dirty="0"/>
              <a:t>Community version: </a:t>
            </a:r>
          </a:p>
          <a:p>
            <a:pPr lvl="1"/>
            <a:r>
              <a:rPr lang="en-US" sz="2000" dirty="0">
                <a:hlinkClick r:id="rId3"/>
              </a:rPr>
              <a:t>http://contributor-covenant.org</a:t>
            </a:r>
            <a:endParaRPr lang="en-US" sz="2000" dirty="0"/>
          </a:p>
          <a:p>
            <a:r>
              <a:rPr lang="en-US" sz="2400" dirty="0"/>
              <a:t>Policy is living document:</a:t>
            </a:r>
          </a:p>
          <a:p>
            <a:pPr lvl="1"/>
            <a:r>
              <a:rPr lang="en-US" sz="2000" dirty="0"/>
              <a:t>Informal good practices added.</a:t>
            </a:r>
          </a:p>
          <a:p>
            <a:pPr lvl="1"/>
            <a:r>
              <a:rPr lang="en-US" sz="2000" dirty="0"/>
              <a:t>Avoidable bad situations addressed.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5160" y="411480"/>
            <a:ext cx="5500409" cy="5787817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6388442" y="593124"/>
            <a:ext cx="827903" cy="457200"/>
          </a:xfrm>
          <a:prstGeom prst="ellipse">
            <a:avLst/>
          </a:prstGeom>
          <a:noFill/>
          <a:ln w="25400">
            <a:solidFill>
              <a:srgbClr val="FF0000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70312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3a: Create Issues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Select the Issues tab.</a:t>
            </a:r>
          </a:p>
          <a:p>
            <a:r>
              <a:rPr lang="en-US" dirty="0"/>
              <a:t>Click on New Issue.</a:t>
            </a:r>
          </a:p>
          <a:p>
            <a:r>
              <a:rPr lang="en-US" dirty="0"/>
              <a:t>Type in task statement 1 (from list).</a:t>
            </a:r>
          </a:p>
          <a:p>
            <a:pPr lvl="1"/>
            <a:r>
              <a:rPr lang="en-US" dirty="0"/>
              <a:t>Type in title only.</a:t>
            </a:r>
          </a:p>
          <a:p>
            <a:r>
              <a:rPr lang="en-US" dirty="0"/>
              <a:t>Click Submit new issue</a:t>
            </a:r>
          </a:p>
          <a:p>
            <a:r>
              <a:rPr lang="en-US" dirty="0"/>
              <a:t>Repeat.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37" r="10071"/>
          <a:stretch/>
        </p:blipFill>
        <p:spPr>
          <a:xfrm>
            <a:off x="6583156" y="38431"/>
            <a:ext cx="5605669" cy="5242560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7051051" y="922389"/>
            <a:ext cx="827903" cy="457200"/>
          </a:xfrm>
          <a:prstGeom prst="ellipse">
            <a:avLst/>
          </a:prstGeom>
          <a:noFill/>
          <a:ln w="25400">
            <a:solidFill>
              <a:srgbClr val="FF0000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11134294" y="1268915"/>
            <a:ext cx="827903" cy="457200"/>
          </a:xfrm>
          <a:prstGeom prst="ellipse">
            <a:avLst/>
          </a:prstGeom>
          <a:noFill/>
          <a:ln w="25400">
            <a:solidFill>
              <a:srgbClr val="FF0000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12235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Ideas for managing transitions and steady work.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Small Teams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>
            <a:normAutofit/>
          </a:bodyPr>
          <a:lstStyle/>
          <a:p>
            <a:pPr eaLnBrk="1" latinLnBrk="0" hangingPunct="1"/>
            <a:fld id="{F0C94032-CD4C-4C25-B0C2-CEC720522D92}" type="slidenum">
              <a:rPr kumimoji="0" lang="en-US" smtClean="0"/>
              <a:pPr eaLnBrk="1" latinLnBrk="0" hangingPunct="1"/>
              <a:t>4</a:t>
            </a:fld>
            <a:endParaRPr kumimoji="0"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075912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561077" y="85006"/>
            <a:ext cx="4177155" cy="66276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3b: Create Initiation Checklist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Select the Issues tab.</a:t>
            </a:r>
          </a:p>
          <a:p>
            <a:r>
              <a:rPr lang="en-US" dirty="0"/>
              <a:t>Click on New Issue.</a:t>
            </a:r>
          </a:p>
          <a:p>
            <a:r>
              <a:rPr lang="en-US" dirty="0"/>
              <a:t>Select a classmate.</a:t>
            </a:r>
          </a:p>
          <a:p>
            <a:r>
              <a:rPr lang="en-US" dirty="0"/>
              <a:t>Type in title: Pat Evans Initiation Checklist</a:t>
            </a:r>
          </a:p>
          <a:p>
            <a:r>
              <a:rPr lang="en-US" dirty="0"/>
              <a:t>Add checklist items:</a:t>
            </a:r>
          </a:p>
          <a:p>
            <a:pPr lvl="1"/>
            <a:r>
              <a:rPr lang="en-US" dirty="0"/>
              <a:t>Use syntax:</a:t>
            </a:r>
            <a:br>
              <a:rPr lang="en-US" dirty="0"/>
            </a:br>
            <a:r>
              <a:rPr lang="mr-IN" dirty="0"/>
              <a:t>- [</a:t>
            </a:r>
            <a:r>
              <a:rPr lang="en-US" dirty="0"/>
              <a:t> ] Description</a:t>
            </a:r>
          </a:p>
        </p:txBody>
      </p:sp>
      <p:sp>
        <p:nvSpPr>
          <p:cNvPr id="5" name="Oval 4"/>
          <p:cNvSpPr/>
          <p:nvPr/>
        </p:nvSpPr>
        <p:spPr>
          <a:xfrm>
            <a:off x="8180794" y="209734"/>
            <a:ext cx="827903" cy="457200"/>
          </a:xfrm>
          <a:prstGeom prst="ellipse">
            <a:avLst/>
          </a:prstGeom>
          <a:noFill/>
          <a:ln w="25400">
            <a:solidFill>
              <a:srgbClr val="FF0000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03D3C6-729B-40DF-9039-94718A9883E5}"/>
              </a:ext>
            </a:extLst>
          </p:cNvPr>
          <p:cNvSpPr txBox="1"/>
          <p:nvPr/>
        </p:nvSpPr>
        <p:spPr>
          <a:xfrm>
            <a:off x="1843094" y="5321586"/>
            <a:ext cx="1864614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chemeClr val="accent1"/>
                </a:solidFill>
              </a:rPr>
              <a:t>Spaces required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C5928F4-8063-473A-BBE6-4682D00994FF}"/>
              </a:ext>
            </a:extLst>
          </p:cNvPr>
          <p:cNvCxnSpPr>
            <a:cxnSpLocks/>
            <a:stCxn id="4" idx="1"/>
          </p:cNvCxnSpPr>
          <p:nvPr/>
        </p:nvCxnSpPr>
        <p:spPr>
          <a:xfrm flipH="1" flipV="1">
            <a:off x="1352282" y="5022761"/>
            <a:ext cx="490812" cy="4696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BB7D193-D228-4415-A227-616D9A4C2C23}"/>
              </a:ext>
            </a:extLst>
          </p:cNvPr>
          <p:cNvCxnSpPr>
            <a:stCxn id="4" idx="1"/>
          </p:cNvCxnSpPr>
          <p:nvPr/>
        </p:nvCxnSpPr>
        <p:spPr>
          <a:xfrm flipH="1" flipV="1">
            <a:off x="1577662" y="5022761"/>
            <a:ext cx="265432" cy="4696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570012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4: Create Kanban Board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3725" y="1544630"/>
            <a:ext cx="11369809" cy="4047778"/>
          </a:xfrm>
        </p:spPr>
        <p:txBody>
          <a:bodyPr/>
          <a:lstStyle/>
          <a:p>
            <a:r>
              <a:rPr lang="en-US" dirty="0"/>
              <a:t>Select Projects tab</a:t>
            </a:r>
          </a:p>
          <a:p>
            <a:r>
              <a:rPr lang="en-US" dirty="0"/>
              <a:t>Click New Project</a:t>
            </a:r>
          </a:p>
          <a:p>
            <a:r>
              <a:rPr lang="en-US" dirty="0"/>
              <a:t>Use title </a:t>
            </a:r>
          </a:p>
          <a:p>
            <a:pPr lvl="1"/>
            <a:r>
              <a:rPr lang="en-US" dirty="0"/>
              <a:t>Team Kanban board</a:t>
            </a:r>
          </a:p>
          <a:p>
            <a:r>
              <a:rPr lang="en-US" dirty="0"/>
              <a:t>Add these columns:</a:t>
            </a:r>
          </a:p>
          <a:p>
            <a:pPr lvl="1"/>
            <a:r>
              <a:rPr lang="en-US" dirty="0"/>
              <a:t>Backlog, Ready, In progress, In review, Done.</a:t>
            </a:r>
          </a:p>
          <a:p>
            <a:r>
              <a:rPr lang="en-US" dirty="0"/>
              <a:t>Click on +Add cards (upper right).</a:t>
            </a:r>
          </a:p>
          <a:p>
            <a:pPr lvl="1"/>
            <a:r>
              <a:rPr lang="en-US" dirty="0"/>
              <a:t>Move each issue to the proper Kanban column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0763" y="803119"/>
            <a:ext cx="7918162" cy="3424324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6216164" y="1040314"/>
            <a:ext cx="827903" cy="457200"/>
          </a:xfrm>
          <a:prstGeom prst="ellipse">
            <a:avLst/>
          </a:prstGeom>
          <a:noFill/>
          <a:ln w="25400">
            <a:solidFill>
              <a:srgbClr val="FF0000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492020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186193"/>
            <a:ext cx="11372473" cy="510909"/>
          </a:xfrm>
        </p:spPr>
        <p:txBody>
          <a:bodyPr/>
          <a:lstStyle/>
          <a:p>
            <a:r>
              <a:rPr lang="en-US" dirty="0"/>
              <a:t>Next Steps: Real Life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760" y="697103"/>
            <a:ext cx="11369809" cy="4966116"/>
          </a:xfrm>
        </p:spPr>
        <p:txBody>
          <a:bodyPr/>
          <a:lstStyle/>
          <a:p>
            <a:r>
              <a:rPr lang="en-US" dirty="0"/>
              <a:t>Create a GitHub Org and set of repos for your team:</a:t>
            </a:r>
          </a:p>
          <a:p>
            <a:pPr lvl="1"/>
            <a:r>
              <a:rPr lang="en-US" dirty="0"/>
              <a:t>Each team member has an individual repo.</a:t>
            </a:r>
          </a:p>
          <a:p>
            <a:pPr lvl="1"/>
            <a:r>
              <a:rPr lang="en-US" dirty="0"/>
              <a:t>Each project has a repo.</a:t>
            </a:r>
          </a:p>
          <a:p>
            <a:pPr lvl="1"/>
            <a:r>
              <a:rPr lang="en-US" dirty="0"/>
              <a:t>One special repo for issues.</a:t>
            </a:r>
          </a:p>
          <a:p>
            <a:r>
              <a:rPr lang="en-US" dirty="0"/>
              <a:t>Track all work:</a:t>
            </a:r>
          </a:p>
          <a:p>
            <a:pPr lvl="1"/>
            <a:r>
              <a:rPr lang="en-US" dirty="0"/>
              <a:t>Use checklists for initiation, exit, any big new effort.</a:t>
            </a:r>
          </a:p>
          <a:p>
            <a:pPr lvl="1"/>
            <a:r>
              <a:rPr lang="en-US" dirty="0"/>
              <a:t>Create Kanban board. Keep it current.</a:t>
            </a:r>
          </a:p>
          <a:p>
            <a:pPr lvl="1"/>
            <a:r>
              <a:rPr lang="en-US" dirty="0"/>
              <a:t>Aggregate related issues using milestones.</a:t>
            </a:r>
          </a:p>
          <a:p>
            <a:r>
              <a:rPr lang="en-US" dirty="0"/>
              <a:t>Drive meetings using Kanban board.</a:t>
            </a:r>
          </a:p>
          <a:p>
            <a:r>
              <a:rPr lang="en-US" dirty="0"/>
              <a:t>Adapt this approach to meet your needs.</a:t>
            </a:r>
          </a:p>
          <a:p>
            <a:r>
              <a:rPr lang="en-US" dirty="0"/>
              <a:t>When you start to get sloppy, get back on track.</a:t>
            </a:r>
          </a:p>
        </p:txBody>
      </p:sp>
    </p:spTree>
    <p:extLst>
      <p:ext uri="{BB962C8B-B14F-4D97-AF65-F5344CB8AC3E}">
        <p14:creationId xmlns:p14="http://schemas.microsoft.com/office/powerpoint/2010/main" val="5204071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Small team interaction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760" y="1443135"/>
            <a:ext cx="8712982" cy="4391608"/>
          </a:xfrm>
        </p:spPr>
        <p:txBody>
          <a:bodyPr>
            <a:normAutofit/>
          </a:bodyPr>
          <a:lstStyle/>
          <a:p>
            <a:r>
              <a:rPr lang="en-US" dirty="0"/>
              <a:t>Team composition:</a:t>
            </a:r>
          </a:p>
          <a:p>
            <a:pPr lvl="1"/>
            <a:r>
              <a:rPr lang="en-US" b="0" dirty="0"/>
              <a:t>Senior staff, faculty: </a:t>
            </a:r>
          </a:p>
          <a:p>
            <a:pPr lvl="2"/>
            <a:r>
              <a:rPr lang="en-US" b="0" dirty="0"/>
              <a:t>Stable presence, in charg</a:t>
            </a:r>
            <a:r>
              <a:rPr lang="en-US" dirty="0"/>
              <a:t>e of science questions, experiments.</a:t>
            </a:r>
          </a:p>
          <a:p>
            <a:pPr lvl="2"/>
            <a:r>
              <a:rPr lang="en-US" b="0" dirty="0"/>
              <a:t>Know the conceptual models well.</a:t>
            </a:r>
          </a:p>
          <a:p>
            <a:pPr lvl="2"/>
            <a:r>
              <a:rPr lang="en-US" b="0" dirty="0"/>
              <a:t>Spend less time writing code, fuzzy on details.</a:t>
            </a:r>
          </a:p>
          <a:p>
            <a:pPr lvl="1"/>
            <a:r>
              <a:rPr lang="en-US" dirty="0"/>
              <a:t>Junior staff, students:</a:t>
            </a:r>
          </a:p>
          <a:p>
            <a:pPr lvl="2"/>
            <a:r>
              <a:rPr lang="en-US" b="0" dirty="0"/>
              <a:t>Transient, dual focus (science results, next position).</a:t>
            </a:r>
          </a:p>
          <a:p>
            <a:pPr lvl="2"/>
            <a:r>
              <a:rPr lang="en-US" dirty="0"/>
              <a:t>Staged experience: New, experienced, departing.</a:t>
            </a:r>
          </a:p>
          <a:p>
            <a:pPr lvl="2"/>
            <a:r>
              <a:rPr lang="en-US" b="0" dirty="0"/>
              <a:t>Learning conceptual models.</a:t>
            </a:r>
          </a:p>
          <a:p>
            <a:pPr lvl="2"/>
            <a:r>
              <a:rPr lang="en-US" b="0" dirty="0"/>
              <a:t>Write most code, know details.</a:t>
            </a:r>
          </a:p>
          <a:p>
            <a:pPr lvl="2"/>
            <a:endParaRPr lang="en-US" b="0" dirty="0"/>
          </a:p>
        </p:txBody>
      </p:sp>
      <p:sp>
        <p:nvSpPr>
          <p:cNvPr id="4" name="Frame 3">
            <a:extLst>
              <a:ext uri="{FF2B5EF4-FFF2-40B4-BE49-F238E27FC236}">
                <a16:creationId xmlns:a16="http://schemas.microsoft.com/office/drawing/2014/main" id="{5F652968-23FE-6B49-B6A3-B1FAC7EEEF4F}"/>
              </a:ext>
            </a:extLst>
          </p:cNvPr>
          <p:cNvSpPr/>
          <p:nvPr/>
        </p:nvSpPr>
        <p:spPr>
          <a:xfrm>
            <a:off x="8008536" y="3175280"/>
            <a:ext cx="3456633" cy="2239586"/>
          </a:xfrm>
          <a:prstGeom prst="frame">
            <a:avLst/>
          </a:prstGeom>
          <a:solidFill>
            <a:schemeClr val="accent2"/>
          </a:solidFill>
          <a:ln>
            <a:solidFill>
              <a:schemeClr val="accent1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  <a:uFillTx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8E81DA-A251-DC4E-B339-C5EE502B932F}"/>
              </a:ext>
            </a:extLst>
          </p:cNvPr>
          <p:cNvSpPr txBox="1"/>
          <p:nvPr/>
        </p:nvSpPr>
        <p:spPr>
          <a:xfrm>
            <a:off x="8415494" y="3616563"/>
            <a:ext cx="2642716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uFillTx/>
              </a:rPr>
              <a:t>Large teams have additional interaction challenges, and are often composed of smaller sub-teams.</a:t>
            </a:r>
          </a:p>
        </p:txBody>
      </p:sp>
    </p:spTree>
    <p:extLst>
      <p:ext uri="{BB962C8B-B14F-4D97-AF65-F5344CB8AC3E}">
        <p14:creationId xmlns:p14="http://schemas.microsoft.com/office/powerpoint/2010/main" val="37784163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Small team challenges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64105" y="1704392"/>
            <a:ext cx="8712982" cy="4391608"/>
          </a:xfrm>
        </p:spPr>
        <p:txBody>
          <a:bodyPr>
            <a:normAutofit/>
          </a:bodyPr>
          <a:lstStyle/>
          <a:p>
            <a:r>
              <a:rPr lang="en-US" dirty="0"/>
              <a:t>Ramping up new junior members:</a:t>
            </a:r>
          </a:p>
          <a:p>
            <a:pPr lvl="1"/>
            <a:r>
              <a:rPr lang="en-US" b="0" dirty="0"/>
              <a:t>Background.</a:t>
            </a:r>
          </a:p>
          <a:p>
            <a:pPr lvl="1"/>
            <a:r>
              <a:rPr lang="en-US" dirty="0"/>
              <a:t>Conceptual models.</a:t>
            </a:r>
          </a:p>
          <a:p>
            <a:pPr lvl="1"/>
            <a:r>
              <a:rPr lang="en-US" b="0" dirty="0"/>
              <a:t>Software practices, processes, tools.</a:t>
            </a:r>
          </a:p>
          <a:p>
            <a:r>
              <a:rPr lang="en-US" dirty="0"/>
              <a:t>Preparing for departure of experienced juniors.</a:t>
            </a:r>
          </a:p>
          <a:p>
            <a:pPr lvl="1"/>
            <a:r>
              <a:rPr lang="en-US" b="0" dirty="0"/>
              <a:t>Doing today those things needed for retaining work value.</a:t>
            </a:r>
          </a:p>
          <a:p>
            <a:pPr lvl="1"/>
            <a:r>
              <a:rPr lang="en-US" dirty="0"/>
              <a:t>Managing dual focus.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29590381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/>
          <p:cNvGrpSpPr/>
          <p:nvPr/>
        </p:nvGrpSpPr>
        <p:grpSpPr>
          <a:xfrm>
            <a:off x="2002854" y="1430896"/>
            <a:ext cx="7919214" cy="4341547"/>
            <a:chOff x="2035373" y="1754453"/>
            <a:chExt cx="7919214" cy="4341547"/>
          </a:xfrm>
        </p:grpSpPr>
        <p:sp>
          <p:nvSpPr>
            <p:cNvPr id="2" name="Rectangle 1"/>
            <p:cNvSpPr/>
            <p:nvPr/>
          </p:nvSpPr>
          <p:spPr>
            <a:xfrm>
              <a:off x="2466237" y="1754454"/>
              <a:ext cx="1989499" cy="1061960"/>
            </a:xfrm>
            <a:prstGeom prst="rect">
              <a:avLst/>
            </a:prstGeom>
            <a:gradFill>
              <a:gsLst>
                <a:gs pos="0">
                  <a:schemeClr val="accent5">
                    <a:lumMod val="60000"/>
                    <a:lumOff val="40000"/>
                  </a:schemeClr>
                </a:gs>
                <a:gs pos="77000">
                  <a:schemeClr val="accent6">
                    <a:lumMod val="105000"/>
                    <a:satMod val="103000"/>
                    <a:tint val="73000"/>
                  </a:schemeClr>
                </a:gs>
                <a:gs pos="100000">
                  <a:schemeClr val="accent6">
                    <a:lumMod val="105000"/>
                    <a:satMod val="109000"/>
                    <a:tint val="81000"/>
                  </a:schemeClr>
                </a:gs>
              </a:gsLst>
            </a:gradFill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>
                  <a:solidFill>
                    <a:prstClr val="black"/>
                  </a:solidFill>
                  <a:sym typeface="Helvetica Light" charset="0"/>
                </a:rPr>
                <a:t>Initiation Setup</a:t>
              </a:r>
            </a:p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 sz="900" dirty="0">
                <a:solidFill>
                  <a:prstClr val="black"/>
                </a:solidFill>
                <a:sym typeface="Helvetica Light" charset="0"/>
              </a:endParaRPr>
            </a:p>
            <a:p>
              <a:pPr marL="214313" indent="-214313" defTabSz="685800" fontAlgn="auto">
                <a:spcBef>
                  <a:spcPts val="0"/>
                </a:spcBef>
                <a:spcAft>
                  <a:spcPts val="0"/>
                </a:spcAft>
                <a:buFont typeface="Arial" charset="0"/>
                <a:buChar char="•"/>
              </a:pPr>
              <a:r>
                <a:rPr lang="en-US" sz="1200" i="1" dirty="0">
                  <a:solidFill>
                    <a:prstClr val="black"/>
                  </a:solidFill>
                  <a:sym typeface="Helvetica Light" charset="0"/>
                </a:rPr>
                <a:t>Identify project activities</a:t>
              </a:r>
            </a:p>
            <a:p>
              <a:pPr marL="214313" indent="-214313" defTabSz="685800" fontAlgn="auto">
                <a:spcBef>
                  <a:spcPts val="0"/>
                </a:spcBef>
                <a:spcAft>
                  <a:spcPts val="0"/>
                </a:spcAft>
                <a:buFont typeface="Arial" charset="0"/>
                <a:buChar char="•"/>
              </a:pPr>
              <a:r>
                <a:rPr lang="en-US" sz="1200" i="1" dirty="0">
                  <a:solidFill>
                    <a:prstClr val="black"/>
                  </a:solidFill>
                  <a:sym typeface="Helvetica Light" charset="0"/>
                </a:rPr>
                <a:t>Create initiation checklist</a:t>
              </a:r>
            </a:p>
          </p:txBody>
        </p:sp>
        <p:sp>
          <p:nvSpPr>
            <p:cNvPr id="3" name="Rectangle 2"/>
            <p:cNvSpPr/>
            <p:nvPr/>
          </p:nvSpPr>
          <p:spPr>
            <a:xfrm>
              <a:off x="5202079" y="1758537"/>
              <a:ext cx="1989500" cy="1061960"/>
            </a:xfrm>
            <a:prstGeom prst="rect">
              <a:avLst/>
            </a:prstGeom>
            <a:gradFill>
              <a:gsLst>
                <a:gs pos="0">
                  <a:schemeClr val="accent5">
                    <a:lumMod val="60000"/>
                    <a:lumOff val="40000"/>
                  </a:schemeClr>
                </a:gs>
                <a:gs pos="77000">
                  <a:schemeClr val="accent6">
                    <a:lumMod val="105000"/>
                    <a:satMod val="103000"/>
                    <a:tint val="73000"/>
                  </a:schemeClr>
                </a:gs>
                <a:gs pos="100000">
                  <a:schemeClr val="accent6">
                    <a:lumMod val="105000"/>
                    <a:satMod val="109000"/>
                    <a:tint val="81000"/>
                  </a:schemeClr>
                </a:gs>
              </a:gsLst>
            </a:gradFill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>
                  <a:solidFill>
                    <a:prstClr val="black"/>
                  </a:solidFill>
                  <a:sym typeface="Helvetica Light" charset="0"/>
                </a:rPr>
                <a:t>Ramp Up</a:t>
              </a:r>
            </a:p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 sz="1200" dirty="0">
                <a:solidFill>
                  <a:prstClr val="black"/>
                </a:solidFill>
                <a:sym typeface="Helvetica Light" charset="0"/>
              </a:endParaRPr>
            </a:p>
            <a:p>
              <a:pPr marL="214313" indent="-214313" defTabSz="685800" fontAlgn="auto">
                <a:spcBef>
                  <a:spcPts val="0"/>
                </a:spcBef>
                <a:spcAft>
                  <a:spcPts val="0"/>
                </a:spcAft>
                <a:buFont typeface="Arial" charset="0"/>
                <a:buChar char="•"/>
              </a:pPr>
              <a:r>
                <a:rPr lang="en-US" sz="1200" i="1" dirty="0">
                  <a:solidFill>
                    <a:prstClr val="black"/>
                  </a:solidFill>
                  <a:sym typeface="Helvetica Light" charset="0"/>
                </a:rPr>
                <a:t>Work initiation checklist</a:t>
              </a:r>
            </a:p>
            <a:p>
              <a:pPr marL="214313" indent="-214313" defTabSz="685800" fontAlgn="auto">
                <a:spcBef>
                  <a:spcPts val="0"/>
                </a:spcBef>
                <a:spcAft>
                  <a:spcPts val="0"/>
                </a:spcAft>
                <a:buFont typeface="Arial" charset="0"/>
                <a:buChar char="•"/>
              </a:pPr>
              <a:r>
                <a:rPr lang="en-US" sz="1200" i="1" dirty="0">
                  <a:solidFill>
                    <a:prstClr val="black"/>
                  </a:solidFill>
                  <a:sym typeface="Helvetica Light" charset="0"/>
                </a:rPr>
                <a:t>Initiate project activities</a:t>
              </a:r>
            </a:p>
          </p:txBody>
        </p:sp>
        <p:sp>
          <p:nvSpPr>
            <p:cNvPr id="4" name="Rectangle 3"/>
            <p:cNvSpPr/>
            <p:nvPr/>
          </p:nvSpPr>
          <p:spPr>
            <a:xfrm>
              <a:off x="7965088" y="1754453"/>
              <a:ext cx="1989499" cy="1061960"/>
            </a:xfrm>
            <a:prstGeom prst="rect">
              <a:avLst/>
            </a:prstGeom>
            <a:gradFill>
              <a:gsLst>
                <a:gs pos="0">
                  <a:schemeClr val="accent5">
                    <a:lumMod val="60000"/>
                    <a:lumOff val="40000"/>
                  </a:schemeClr>
                </a:gs>
                <a:gs pos="77000">
                  <a:schemeClr val="accent6">
                    <a:lumMod val="105000"/>
                    <a:satMod val="103000"/>
                    <a:tint val="73000"/>
                  </a:schemeClr>
                </a:gs>
                <a:gs pos="100000">
                  <a:schemeClr val="accent6">
                    <a:lumMod val="105000"/>
                    <a:satMod val="109000"/>
                    <a:tint val="81000"/>
                  </a:schemeClr>
                </a:gs>
              </a:gsLst>
            </a:gradFill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900" dirty="0">
                  <a:solidFill>
                    <a:prstClr val="black"/>
                  </a:solidFill>
                  <a:sym typeface="Helvetica Light" charset="0"/>
                </a:rPr>
                <a:t>Ongoing Planning</a:t>
              </a:r>
            </a:p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 sz="1200" dirty="0">
                <a:solidFill>
                  <a:prstClr val="black"/>
                </a:solidFill>
                <a:sym typeface="Helvetica Light" charset="0"/>
              </a:endParaRPr>
            </a:p>
            <a:p>
              <a:pPr marL="214313" indent="-214313" defTabSz="685800" fontAlgn="auto">
                <a:spcBef>
                  <a:spcPts val="0"/>
                </a:spcBef>
                <a:spcAft>
                  <a:spcPts val="0"/>
                </a:spcAft>
                <a:buFont typeface="Arial" charset="0"/>
                <a:buChar char="•"/>
              </a:pPr>
              <a:r>
                <a:rPr lang="en-US" sz="1200" i="1" dirty="0">
                  <a:solidFill>
                    <a:prstClr val="black"/>
                  </a:solidFill>
                  <a:sym typeface="Helvetica Light" charset="0"/>
                </a:rPr>
                <a:t>Kanban workflow</a:t>
              </a:r>
            </a:p>
            <a:p>
              <a:pPr marL="214313" indent="-214313" defTabSz="685800" fontAlgn="auto">
                <a:spcBef>
                  <a:spcPts val="0"/>
                </a:spcBef>
                <a:spcAft>
                  <a:spcPts val="0"/>
                </a:spcAft>
                <a:buFont typeface="Arial" charset="0"/>
                <a:buChar char="•"/>
              </a:pPr>
              <a:r>
                <a:rPr lang="en-US" sz="1200" i="1" dirty="0">
                  <a:solidFill>
                    <a:prstClr val="black"/>
                  </a:solidFill>
                  <a:sym typeface="Helvetica Light" charset="0"/>
                </a:rPr>
                <a:t>Observe policies</a:t>
              </a:r>
            </a:p>
          </p:txBody>
        </p:sp>
        <p:sp>
          <p:nvSpPr>
            <p:cNvPr id="5" name="Rectangle 4"/>
            <p:cNvSpPr/>
            <p:nvPr/>
          </p:nvSpPr>
          <p:spPr>
            <a:xfrm>
              <a:off x="7965088" y="3399475"/>
              <a:ext cx="1989499" cy="1061960"/>
            </a:xfrm>
            <a:prstGeom prst="rect">
              <a:avLst/>
            </a:prstGeom>
            <a:gradFill>
              <a:gsLst>
                <a:gs pos="0">
                  <a:schemeClr val="accent5">
                    <a:lumMod val="60000"/>
                    <a:lumOff val="40000"/>
                  </a:schemeClr>
                </a:gs>
                <a:gs pos="77000">
                  <a:schemeClr val="accent6">
                    <a:lumMod val="105000"/>
                    <a:satMod val="103000"/>
                    <a:tint val="73000"/>
                  </a:schemeClr>
                </a:gs>
                <a:gs pos="100000">
                  <a:schemeClr val="accent6">
                    <a:lumMod val="105000"/>
                    <a:satMod val="109000"/>
                    <a:tint val="81000"/>
                  </a:schemeClr>
                </a:gs>
              </a:gsLst>
            </a:gradFill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>
                  <a:solidFill>
                    <a:prstClr val="black"/>
                  </a:solidFill>
                  <a:sym typeface="Helvetica Light" charset="0"/>
                </a:rPr>
                <a:t>Ongoing Work</a:t>
              </a:r>
            </a:p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 sz="1400" dirty="0">
                <a:solidFill>
                  <a:prstClr val="black"/>
                </a:solidFill>
                <a:sym typeface="Helvetica Light" charset="0"/>
              </a:endParaRPr>
            </a:p>
            <a:p>
              <a:pPr marL="214313" indent="-214313" defTabSz="685800" fontAlgn="auto">
                <a:spcBef>
                  <a:spcPts val="0"/>
                </a:spcBef>
                <a:spcAft>
                  <a:spcPts val="0"/>
                </a:spcAft>
                <a:buFont typeface="Arial" charset="0"/>
                <a:buChar char="•"/>
              </a:pPr>
              <a:r>
                <a:rPr lang="en-US" sz="1200" i="1" dirty="0">
                  <a:solidFill>
                    <a:prstClr val="black"/>
                  </a:solidFill>
                  <a:sym typeface="Helvetica Light" charset="0"/>
                </a:rPr>
                <a:t>Conduct activities</a:t>
              </a:r>
            </a:p>
            <a:p>
              <a:pPr marL="214313" indent="-214313" defTabSz="685800" fontAlgn="auto">
                <a:spcBef>
                  <a:spcPts val="0"/>
                </a:spcBef>
                <a:spcAft>
                  <a:spcPts val="0"/>
                </a:spcAft>
                <a:buFont typeface="Arial" charset="0"/>
                <a:buChar char="•"/>
              </a:pPr>
              <a:r>
                <a:rPr lang="en-US" sz="1200" i="1" dirty="0">
                  <a:solidFill>
                    <a:prstClr val="black"/>
                  </a:solidFill>
                  <a:sym typeface="Helvetica Light" charset="0"/>
                </a:rPr>
                <a:t>Observe policies</a:t>
              </a:r>
              <a:endParaRPr lang="en-US" sz="1050" i="1" dirty="0">
                <a:solidFill>
                  <a:prstClr val="black"/>
                </a:solidFill>
                <a:sym typeface="Helvetica Light" charset="0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7951221" y="5020696"/>
              <a:ext cx="1989499" cy="1061960"/>
            </a:xfrm>
            <a:prstGeom prst="rect">
              <a:avLst/>
            </a:prstGeom>
            <a:gradFill>
              <a:gsLst>
                <a:gs pos="0">
                  <a:schemeClr val="accent5">
                    <a:lumMod val="60000"/>
                    <a:lumOff val="40000"/>
                  </a:schemeClr>
                </a:gs>
                <a:gs pos="77000">
                  <a:schemeClr val="accent6">
                    <a:lumMod val="105000"/>
                    <a:satMod val="103000"/>
                    <a:tint val="73000"/>
                  </a:schemeClr>
                </a:gs>
                <a:gs pos="100000">
                  <a:schemeClr val="accent6">
                    <a:lumMod val="105000"/>
                    <a:satMod val="109000"/>
                    <a:tint val="81000"/>
                  </a:schemeClr>
                </a:gs>
              </a:gsLst>
            </a:gradFill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>
                  <a:solidFill>
                    <a:prstClr val="black"/>
                  </a:solidFill>
                  <a:sym typeface="Helvetica Light" charset="0"/>
                </a:rPr>
                <a:t>Exit Setup</a:t>
              </a:r>
            </a:p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 sz="1600" dirty="0">
                <a:solidFill>
                  <a:prstClr val="black"/>
                </a:solidFill>
                <a:sym typeface="Helvetica Light" charset="0"/>
              </a:endParaRPr>
            </a:p>
            <a:p>
              <a:pPr marL="214313" indent="-214313" defTabSz="685800" fontAlgn="auto">
                <a:spcBef>
                  <a:spcPts val="0"/>
                </a:spcBef>
                <a:spcAft>
                  <a:spcPts val="0"/>
                </a:spcAft>
                <a:buFont typeface="Arial" charset="0"/>
                <a:buChar char="•"/>
              </a:pPr>
              <a:r>
                <a:rPr lang="en-US" sz="1200" i="1" dirty="0">
                  <a:solidFill>
                    <a:prstClr val="black"/>
                  </a:solidFill>
                  <a:sym typeface="Helvetica Light" charset="0"/>
                </a:rPr>
                <a:t>Identify final deliverables</a:t>
              </a:r>
            </a:p>
            <a:p>
              <a:pPr marL="214313" indent="-214313" defTabSz="685800" fontAlgn="auto">
                <a:spcBef>
                  <a:spcPts val="0"/>
                </a:spcBef>
                <a:spcAft>
                  <a:spcPts val="0"/>
                </a:spcAft>
                <a:buFont typeface="Arial" charset="0"/>
                <a:buChar char="•"/>
              </a:pPr>
              <a:r>
                <a:rPr lang="en-US" sz="1200" i="1" dirty="0">
                  <a:solidFill>
                    <a:prstClr val="black"/>
                  </a:solidFill>
                  <a:sym typeface="Helvetica Light" charset="0"/>
                </a:rPr>
                <a:t>Create exit checklist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2466237" y="3382944"/>
              <a:ext cx="1989499" cy="1061960"/>
            </a:xfrm>
            <a:prstGeom prst="rect">
              <a:avLst/>
            </a:prstGeom>
            <a:gradFill>
              <a:gsLst>
                <a:gs pos="0">
                  <a:schemeClr val="accent5">
                    <a:lumMod val="60000"/>
                    <a:lumOff val="40000"/>
                  </a:schemeClr>
                </a:gs>
                <a:gs pos="77000">
                  <a:schemeClr val="accent6">
                    <a:lumMod val="105000"/>
                    <a:satMod val="103000"/>
                    <a:tint val="73000"/>
                  </a:schemeClr>
                </a:gs>
                <a:gs pos="100000">
                  <a:schemeClr val="accent6">
                    <a:lumMod val="105000"/>
                    <a:satMod val="109000"/>
                    <a:tint val="81000"/>
                  </a:schemeClr>
                </a:gs>
              </a:gsLst>
            </a:gradFill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>
                  <a:solidFill>
                    <a:prstClr val="black"/>
                  </a:solidFill>
                  <a:sym typeface="Helvetica Light" charset="0"/>
                </a:rPr>
                <a:t>Repeat</a:t>
              </a:r>
              <a:br>
                <a:rPr lang="en-US" sz="2000" dirty="0">
                  <a:solidFill>
                    <a:prstClr val="black"/>
                  </a:solidFill>
                  <a:sym typeface="Helvetica Light" charset="0"/>
                </a:rPr>
              </a:br>
              <a:endParaRPr lang="en-US" sz="1100" dirty="0">
                <a:solidFill>
                  <a:prstClr val="black"/>
                </a:solidFill>
                <a:sym typeface="Helvetica Light" charset="0"/>
              </a:endParaRPr>
            </a:p>
            <a:p>
              <a:pPr marL="214313" indent="-214313" defTabSz="685800" fontAlgn="auto">
                <a:spcBef>
                  <a:spcPts val="0"/>
                </a:spcBef>
                <a:spcAft>
                  <a:spcPts val="0"/>
                </a:spcAft>
                <a:buFont typeface="Arial" charset="0"/>
                <a:buChar char="•"/>
              </a:pPr>
              <a:r>
                <a:rPr lang="en-US" sz="1350" i="1" dirty="0">
                  <a:solidFill>
                    <a:prstClr val="black"/>
                  </a:solidFill>
                  <a:sym typeface="Helvetica Light" charset="0"/>
                </a:rPr>
                <a:t>Start process again</a:t>
              </a:r>
            </a:p>
          </p:txBody>
        </p:sp>
        <p:cxnSp>
          <p:nvCxnSpPr>
            <p:cNvPr id="9" name="Straight Arrow Connector 8"/>
            <p:cNvCxnSpPr>
              <a:stCxn id="2" idx="3"/>
              <a:endCxn id="3" idx="1"/>
            </p:cNvCxnSpPr>
            <p:nvPr/>
          </p:nvCxnSpPr>
          <p:spPr>
            <a:xfrm>
              <a:off x="4455735" y="2285435"/>
              <a:ext cx="746344" cy="4083"/>
            </a:xfrm>
            <a:prstGeom prst="straightConnector1">
              <a:avLst/>
            </a:prstGeom>
            <a:ln w="412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>
              <a:stCxn id="10" idx="3"/>
            </p:cNvCxnSpPr>
            <p:nvPr/>
          </p:nvCxnSpPr>
          <p:spPr>
            <a:xfrm>
              <a:off x="7204876" y="2285432"/>
              <a:ext cx="746345" cy="4084"/>
            </a:xfrm>
            <a:prstGeom prst="straightConnector1">
              <a:avLst/>
            </a:prstGeom>
            <a:ln w="412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>
              <a:off x="4455736" y="5547591"/>
              <a:ext cx="746345" cy="8168"/>
            </a:xfrm>
            <a:prstGeom prst="straightConnector1">
              <a:avLst/>
            </a:prstGeom>
            <a:ln w="41275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>
              <a:off x="9244783" y="2804513"/>
              <a:ext cx="1" cy="583062"/>
            </a:xfrm>
            <a:prstGeom prst="straightConnector1">
              <a:avLst/>
            </a:prstGeom>
            <a:ln w="412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>
              <a:off x="3433823" y="2822758"/>
              <a:ext cx="1" cy="583062"/>
            </a:xfrm>
            <a:prstGeom prst="straightConnector1">
              <a:avLst/>
            </a:prstGeom>
            <a:ln w="41275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>
              <a:endCxn id="6" idx="0"/>
            </p:cNvCxnSpPr>
            <p:nvPr/>
          </p:nvCxnSpPr>
          <p:spPr>
            <a:xfrm>
              <a:off x="8945970" y="4461436"/>
              <a:ext cx="1" cy="559261"/>
            </a:xfrm>
            <a:prstGeom prst="straightConnector1">
              <a:avLst/>
            </a:prstGeom>
            <a:ln w="412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/>
            <p:cNvSpPr/>
            <p:nvPr/>
          </p:nvSpPr>
          <p:spPr>
            <a:xfrm>
              <a:off x="2442714" y="5005089"/>
              <a:ext cx="1989499" cy="1061960"/>
            </a:xfrm>
            <a:prstGeom prst="rect">
              <a:avLst/>
            </a:prstGeom>
            <a:gradFill>
              <a:gsLst>
                <a:gs pos="0">
                  <a:schemeClr val="accent5">
                    <a:lumMod val="60000"/>
                    <a:lumOff val="40000"/>
                  </a:schemeClr>
                </a:gs>
                <a:gs pos="77000">
                  <a:schemeClr val="accent6">
                    <a:lumMod val="105000"/>
                    <a:satMod val="103000"/>
                    <a:tint val="73000"/>
                  </a:schemeClr>
                </a:gs>
                <a:gs pos="100000">
                  <a:schemeClr val="accent6">
                    <a:lumMod val="105000"/>
                    <a:satMod val="109000"/>
                    <a:tint val="81000"/>
                  </a:schemeClr>
                </a:gs>
              </a:gsLst>
            </a:gradFill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>
                  <a:solidFill>
                    <a:prstClr val="black"/>
                  </a:solidFill>
                  <a:sym typeface="Helvetica Light" charset="0"/>
                </a:rPr>
                <a:t>Depart</a:t>
              </a:r>
            </a:p>
            <a:p>
              <a:pPr marL="214313" indent="-214313" defTabSz="685800" fontAlgn="auto">
                <a:spcBef>
                  <a:spcPts val="0"/>
                </a:spcBef>
                <a:spcAft>
                  <a:spcPts val="0"/>
                </a:spcAft>
                <a:buFont typeface="Arial" charset="0"/>
                <a:buChar char="•"/>
              </a:pPr>
              <a:r>
                <a:rPr lang="en-US" sz="1200" i="1" dirty="0">
                  <a:solidFill>
                    <a:prstClr val="black"/>
                  </a:solidFill>
                  <a:sym typeface="Helvetica Light" charset="0"/>
                </a:rPr>
                <a:t>Work complete</a:t>
              </a:r>
            </a:p>
            <a:p>
              <a:pPr marL="214313" indent="-214313" defTabSz="685800" fontAlgn="auto">
                <a:spcBef>
                  <a:spcPts val="0"/>
                </a:spcBef>
                <a:spcAft>
                  <a:spcPts val="0"/>
                </a:spcAft>
                <a:buFont typeface="Arial" charset="0"/>
                <a:buChar char="•"/>
              </a:pPr>
              <a:r>
                <a:rPr lang="en-US" sz="1200" i="1" dirty="0">
                  <a:solidFill>
                    <a:prstClr val="black"/>
                  </a:solidFill>
                  <a:sym typeface="Helvetica Light" charset="0"/>
                </a:rPr>
                <a:t>Work transferred</a:t>
              </a:r>
            </a:p>
            <a:p>
              <a:pPr marL="214313" indent="-214313" defTabSz="685800" fontAlgn="auto">
                <a:spcBef>
                  <a:spcPts val="0"/>
                </a:spcBef>
                <a:spcAft>
                  <a:spcPts val="0"/>
                </a:spcAft>
                <a:buFont typeface="Arial" charset="0"/>
                <a:buChar char="•"/>
              </a:pPr>
              <a:r>
                <a:rPr lang="en-US" sz="1200" i="1" dirty="0">
                  <a:solidFill>
                    <a:prstClr val="black"/>
                  </a:solidFill>
                  <a:sym typeface="Helvetica Light" charset="0"/>
                </a:rPr>
                <a:t>Contribution sustained</a:t>
              </a:r>
            </a:p>
            <a:p>
              <a:pPr marL="214313" indent="-214313" defTabSz="685800" fontAlgn="auto">
                <a:spcBef>
                  <a:spcPts val="0"/>
                </a:spcBef>
                <a:spcAft>
                  <a:spcPts val="0"/>
                </a:spcAft>
                <a:buFont typeface="Arial" charset="0"/>
                <a:buChar char="•"/>
              </a:pPr>
              <a:endParaRPr lang="en-US" sz="1200" i="1" dirty="0">
                <a:solidFill>
                  <a:prstClr val="black"/>
                </a:solidFill>
                <a:sym typeface="Helvetica Light" charset="0"/>
              </a:endParaRPr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>
              <a:off x="7204876" y="5547591"/>
              <a:ext cx="746345" cy="4084"/>
            </a:xfrm>
            <a:prstGeom prst="straightConnector1">
              <a:avLst/>
            </a:prstGeom>
            <a:ln w="41275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>
              <a:endCxn id="19" idx="0"/>
            </p:cNvCxnSpPr>
            <p:nvPr/>
          </p:nvCxnSpPr>
          <p:spPr>
            <a:xfrm>
              <a:off x="3433821" y="4454364"/>
              <a:ext cx="3642" cy="550724"/>
            </a:xfrm>
            <a:prstGeom prst="straightConnector1">
              <a:avLst/>
            </a:prstGeom>
            <a:ln w="41275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1"/>
            <p:cNvSpPr/>
            <p:nvPr/>
          </p:nvSpPr>
          <p:spPr>
            <a:xfrm>
              <a:off x="5011960" y="3243789"/>
              <a:ext cx="2424065" cy="1366958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85800" fontAlgn="auto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400" b="1" dirty="0">
                  <a:solidFill>
                    <a:prstClr val="black"/>
                  </a:solidFill>
                  <a:sym typeface="Helvetica Light" charset="0"/>
                </a:rPr>
                <a:t>Team Member Lifecycle</a:t>
              </a:r>
            </a:p>
            <a:p>
              <a:pPr marL="285750" indent="-285750" defTabSz="685800" fontAlgn="auto">
                <a:spcBef>
                  <a:spcPts val="0"/>
                </a:spcBef>
                <a:spcAft>
                  <a:spcPts val="0"/>
                </a:spcAft>
                <a:buFont typeface="Arial" charset="0"/>
                <a:buChar char="•"/>
              </a:pPr>
              <a:endParaRPr lang="en-US" sz="100" i="1" dirty="0">
                <a:solidFill>
                  <a:prstClr val="black"/>
                </a:solidFill>
                <a:sym typeface="Helvetica Light" charset="0"/>
              </a:endParaRPr>
            </a:p>
            <a:p>
              <a:pPr marL="285750" indent="-285750" defTabSz="685800" fontAlgn="auto">
                <a:lnSpc>
                  <a:spcPct val="90000"/>
                </a:lnSpc>
                <a:spcBef>
                  <a:spcPts val="200"/>
                </a:spcBef>
                <a:spcAft>
                  <a:spcPts val="0"/>
                </a:spcAft>
                <a:buFont typeface="Arial" charset="0"/>
                <a:buChar char="•"/>
              </a:pPr>
              <a:r>
                <a:rPr lang="en-US" sz="1400" i="1" dirty="0">
                  <a:solidFill>
                    <a:prstClr val="black"/>
                  </a:solidFill>
                  <a:sym typeface="Helvetica Light" charset="0"/>
                </a:rPr>
                <a:t>Quick ramp up</a:t>
              </a:r>
            </a:p>
            <a:p>
              <a:pPr marL="285750" indent="-285750" defTabSz="685800"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Font typeface="Arial" charset="0"/>
                <a:buChar char="•"/>
              </a:pPr>
              <a:r>
                <a:rPr lang="en-US" sz="1400" i="1" dirty="0">
                  <a:solidFill>
                    <a:prstClr val="black"/>
                  </a:solidFill>
                  <a:sym typeface="Helvetica Light" charset="0"/>
                </a:rPr>
                <a:t>Disciplined activities</a:t>
              </a:r>
            </a:p>
            <a:p>
              <a:pPr marL="285750" indent="-285750" defTabSz="685800"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Font typeface="Arial" charset="0"/>
                <a:buChar char="•"/>
              </a:pPr>
              <a:r>
                <a:rPr lang="en-US" sz="1400" i="1" dirty="0">
                  <a:solidFill>
                    <a:prstClr val="black"/>
                  </a:solidFill>
                  <a:sym typeface="Helvetica Light" charset="0"/>
                </a:rPr>
                <a:t>Sustained contributions</a:t>
              </a: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5208729" y="5034040"/>
              <a:ext cx="1989499" cy="1061960"/>
            </a:xfrm>
            <a:prstGeom prst="rect">
              <a:avLst/>
            </a:prstGeom>
            <a:gradFill>
              <a:gsLst>
                <a:gs pos="0">
                  <a:schemeClr val="accent5">
                    <a:lumMod val="60000"/>
                    <a:lumOff val="40000"/>
                  </a:schemeClr>
                </a:gs>
                <a:gs pos="77000">
                  <a:schemeClr val="accent6">
                    <a:lumMod val="105000"/>
                    <a:satMod val="103000"/>
                    <a:tint val="73000"/>
                  </a:schemeClr>
                </a:gs>
                <a:gs pos="100000">
                  <a:schemeClr val="accent6">
                    <a:lumMod val="105000"/>
                    <a:satMod val="109000"/>
                    <a:tint val="81000"/>
                  </a:schemeClr>
                </a:gs>
              </a:gsLst>
            </a:gradFill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>
                  <a:solidFill>
                    <a:prstClr val="black"/>
                  </a:solidFill>
                  <a:sym typeface="Helvetica Light" charset="0"/>
                </a:rPr>
                <a:t>Ramp Down</a:t>
              </a:r>
            </a:p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 sz="1100" dirty="0">
                <a:solidFill>
                  <a:prstClr val="black"/>
                </a:solidFill>
                <a:sym typeface="Helvetica Light" charset="0"/>
              </a:endParaRPr>
            </a:p>
            <a:p>
              <a:pPr marL="214313" indent="-214313" defTabSz="685800" fontAlgn="auto">
                <a:spcBef>
                  <a:spcPts val="0"/>
                </a:spcBef>
                <a:spcAft>
                  <a:spcPts val="0"/>
                </a:spcAft>
                <a:buFont typeface="Arial" charset="0"/>
                <a:buChar char="•"/>
              </a:pPr>
              <a:r>
                <a:rPr lang="en-US" sz="1200" i="1" dirty="0">
                  <a:solidFill>
                    <a:prstClr val="black"/>
                  </a:solidFill>
                  <a:sym typeface="Helvetica Light" charset="0"/>
                </a:rPr>
                <a:t>Work exit checklist</a:t>
              </a:r>
            </a:p>
            <a:p>
              <a:pPr marL="214313" indent="-214313" defTabSz="685800" fontAlgn="auto">
                <a:spcBef>
                  <a:spcPts val="0"/>
                </a:spcBef>
                <a:spcAft>
                  <a:spcPts val="0"/>
                </a:spcAft>
                <a:buFont typeface="Arial" charset="0"/>
                <a:buChar char="•"/>
              </a:pPr>
              <a:r>
                <a:rPr lang="en-US" sz="1200" i="1" dirty="0">
                  <a:solidFill>
                    <a:prstClr val="black"/>
                  </a:solidFill>
                  <a:sym typeface="Helvetica Light" charset="0"/>
                </a:rPr>
                <a:t>Leave project activities</a:t>
              </a:r>
              <a:endParaRPr lang="en-US" sz="1050" i="1" dirty="0">
                <a:solidFill>
                  <a:prstClr val="black"/>
                </a:solidFill>
                <a:sym typeface="Helvetica Light" charset="0"/>
              </a:endParaRPr>
            </a:p>
          </p:txBody>
        </p:sp>
        <p:cxnSp>
          <p:nvCxnSpPr>
            <p:cNvPr id="29" name="Straight Arrow Connector 28"/>
            <p:cNvCxnSpPr/>
            <p:nvPr/>
          </p:nvCxnSpPr>
          <p:spPr>
            <a:xfrm flipH="1" flipV="1">
              <a:off x="8713549" y="2816413"/>
              <a:ext cx="2170" cy="583062"/>
            </a:xfrm>
            <a:prstGeom prst="straightConnector1">
              <a:avLst/>
            </a:prstGeom>
            <a:ln w="412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ectangle 22"/>
            <p:cNvSpPr/>
            <p:nvPr/>
          </p:nvSpPr>
          <p:spPr>
            <a:xfrm rot="16200000">
              <a:off x="1867377" y="2185652"/>
              <a:ext cx="600795" cy="264803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350" dirty="0">
                  <a:solidFill>
                    <a:prstClr val="black"/>
                  </a:solidFill>
                  <a:sym typeface="Helvetica Light" charset="0"/>
                </a:rPr>
                <a:t>Start</a:t>
              </a:r>
              <a:endParaRPr lang="en-US" sz="1350" i="1" dirty="0">
                <a:solidFill>
                  <a:prstClr val="black"/>
                </a:solidFill>
                <a:sym typeface="Helvetica Light" charset="0"/>
              </a:endParaRPr>
            </a:p>
          </p:txBody>
        </p:sp>
        <p:cxnSp>
          <p:nvCxnSpPr>
            <p:cNvPr id="24" name="Straight Arrow Connector 23"/>
            <p:cNvCxnSpPr>
              <a:endCxn id="2" idx="1"/>
            </p:cNvCxnSpPr>
            <p:nvPr/>
          </p:nvCxnSpPr>
          <p:spPr>
            <a:xfrm flipV="1">
              <a:off x="2292300" y="2285434"/>
              <a:ext cx="173937" cy="5720"/>
            </a:xfrm>
            <a:prstGeom prst="straightConnector1">
              <a:avLst/>
            </a:prstGeom>
            <a:ln w="412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itle 25"/>
          <p:cNvSpPr>
            <a:spLocks noGrp="1"/>
          </p:cNvSpPr>
          <p:nvPr>
            <p:ph type="title"/>
          </p:nvPr>
        </p:nvSpPr>
        <p:spPr>
          <a:xfrm>
            <a:off x="461108" y="322033"/>
            <a:ext cx="9511085" cy="693967"/>
          </a:xfrm>
        </p:spPr>
        <p:txBody>
          <a:bodyPr/>
          <a:lstStyle/>
          <a:p>
            <a:r>
              <a:rPr lang="en-US" b="1" dirty="0">
                <a:latin typeface="Arial" charset="0"/>
                <a:ea typeface="Arial" charset="0"/>
                <a:cs typeface="Arial" charset="0"/>
              </a:rPr>
              <a:t>Research Team Member Lifecycle</a:t>
            </a:r>
          </a:p>
        </p:txBody>
      </p:sp>
    </p:spTree>
    <p:extLst>
      <p:ext uri="{BB962C8B-B14F-4D97-AF65-F5344CB8AC3E}">
        <p14:creationId xmlns:p14="http://schemas.microsoft.com/office/powerpoint/2010/main" val="15698257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Checklists &amp; Policies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sz="quarter" idx="1"/>
          </p:nvPr>
        </p:nvGraphicFramePr>
        <p:xfrm>
          <a:off x="2055812" y="1796953"/>
          <a:ext cx="81534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7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17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17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Team Member Phase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New Team</a:t>
                      </a:r>
                      <a:r>
                        <a:rPr lang="en-US" baseline="0" dirty="0"/>
                        <a:t> Member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Steady Contributor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Departing Member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Checklist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Policies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Checklist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Content Placeholder 2"/>
          <p:cNvSpPr txBox="1">
            <a:spLocks/>
          </p:cNvSpPr>
          <p:nvPr/>
        </p:nvSpPr>
        <p:spPr>
          <a:xfrm>
            <a:off x="1767954" y="3103039"/>
            <a:ext cx="8712982" cy="338328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New, departing team member checklists:  </a:t>
            </a:r>
          </a:p>
          <a:p>
            <a:pPr lvl="1"/>
            <a:r>
              <a:rPr lang="en-US" dirty="0"/>
              <a:t>Example: Trilinos New Developer Checklist.</a:t>
            </a:r>
          </a:p>
          <a:p>
            <a:pPr lvl="1"/>
            <a:r>
              <a:rPr lang="en-US" u="sng" dirty="0">
                <a:hlinkClick r:id="rId2"/>
              </a:rPr>
              <a:t>https://github.com/trilinos/Trilinos/wiki/New-Trilinos-Developers</a:t>
            </a:r>
            <a:endParaRPr lang="en-US" u="sng" dirty="0"/>
          </a:p>
          <a:p>
            <a:r>
              <a:rPr lang="en-US" dirty="0"/>
              <a:t>Steady state: Policy-driven. </a:t>
            </a:r>
          </a:p>
          <a:p>
            <a:pPr lvl="1"/>
            <a:r>
              <a:rPr lang="en-US" dirty="0"/>
              <a:t>Example: xSDK Community policies.</a:t>
            </a:r>
          </a:p>
          <a:p>
            <a:pPr lvl="1"/>
            <a:r>
              <a:rPr lang="en-US" dirty="0">
                <a:hlinkClick r:id="rId3"/>
              </a:rPr>
              <a:t>https://xsdk.info/policies/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159072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Agile Methodologies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>
            <a:normAutofit/>
          </a:bodyPr>
          <a:lstStyle/>
          <a:p>
            <a:pPr eaLnBrk="1" latinLnBrk="0" hangingPunct="1"/>
            <a:fld id="{F0C94032-CD4C-4C25-B0C2-CEC720522D92}" type="slidenum">
              <a:rPr kumimoji="0" lang="en-US" smtClean="0"/>
              <a:pPr eaLnBrk="1" latinLnBrk="0" hangingPunct="1"/>
              <a:t>9</a:t>
            </a:fld>
            <a:endParaRPr kumimoji="0"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4428896"/>
      </p:ext>
    </p:extLst>
  </p:cSld>
  <p:clrMapOvr>
    <a:masterClrMapping/>
  </p:clrMapOvr>
</p:sld>
</file>

<file path=ppt/theme/theme1.xml><?xml version="1.0" encoding="utf-8"?>
<a:theme xmlns:a="http://schemas.openxmlformats.org/drawingml/2006/main" name="Presentations (Wide Screen)">
  <a:themeElements>
    <a:clrScheme name="ECP color palette">
      <a:dk1>
        <a:srgbClr val="000000"/>
      </a:dk1>
      <a:lt1>
        <a:srgbClr val="FFFFFF"/>
      </a:lt1>
      <a:dk2>
        <a:srgbClr val="266092"/>
      </a:dk2>
      <a:lt2>
        <a:srgbClr val="FFFFFF"/>
      </a:lt2>
      <a:accent1>
        <a:srgbClr val="266092"/>
      </a:accent1>
      <a:accent2>
        <a:srgbClr val="84B641"/>
      </a:accent2>
      <a:accent3>
        <a:srgbClr val="43B1E5"/>
      </a:accent3>
      <a:accent4>
        <a:srgbClr val="DA1F28"/>
      </a:accent4>
      <a:accent5>
        <a:srgbClr val="CC9900"/>
      </a:accent5>
      <a:accent6>
        <a:srgbClr val="0070B9"/>
      </a:accent6>
      <a:hlink>
        <a:srgbClr val="A03123"/>
      </a:hlink>
      <a:folHlink>
        <a:srgbClr val="00000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>
          <a:solidFill>
            <a:schemeClr val="accent1"/>
          </a:solidFill>
        </a:ln>
        <a:effectLst/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</a:spPr>
      <a:bodyPr rot="0" spcFirstLastPara="0" vertOverflow="overflow" horzOverflow="overflow" vert="horz" wrap="square" lIns="45720" tIns="45720" rIns="45720" bIns="45720" numCol="1" rtlCol="0" fromWordArt="0" anchor="ctr" anchorCtr="0" forceAA="0" compatLnSpc="1">
        <a:prstTxWarp prst="textNoShape">
          <a:avLst/>
        </a:prstTxWarp>
        <a:noAutofit/>
      </a:bodyPr>
      <a:lstStyle>
        <a:defPPr algn="ctr">
          <a:lnSpc>
            <a:spcPct val="90000"/>
          </a:lnSpc>
          <a:defRPr dirty="0" smtClean="0">
            <a:solidFill>
              <a:schemeClr val="tx1"/>
            </a:solidFill>
            <a:uFillTx/>
          </a:defRPr>
        </a:defPPr>
      </a:lstStyle>
      <a:style>
        <a:lnRef idx="0">
          <a:schemeClr val="accent1"/>
        </a:lnRef>
        <a:fillRef idx="3">
          <a:schemeClr val="accent1"/>
        </a:fillRef>
        <a:effectRef idx="3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ctr">
          <a:lnSpc>
            <a:spcPct val="90000"/>
          </a:lnSpc>
          <a:defRPr dirty="0" smtClean="0">
            <a:uFillTx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1_Presentations (Wide Screen)">
  <a:themeElements>
    <a:clrScheme name="ECP 171103 final">
      <a:dk1>
        <a:sysClr val="windowText" lastClr="000000"/>
      </a:dk1>
      <a:lt1>
        <a:sysClr val="window" lastClr="FFFFFF"/>
      </a:lt1>
      <a:dk2>
        <a:srgbClr val="266093"/>
      </a:dk2>
      <a:lt2>
        <a:srgbClr val="FFFFFF"/>
      </a:lt2>
      <a:accent1>
        <a:srgbClr val="2A75BB"/>
      </a:accent1>
      <a:accent2>
        <a:srgbClr val="84B641"/>
      </a:accent2>
      <a:accent3>
        <a:srgbClr val="43B1E5"/>
      </a:accent3>
      <a:accent4>
        <a:srgbClr val="D13940"/>
      </a:accent4>
      <a:accent5>
        <a:srgbClr val="C39C2F"/>
      </a:accent5>
      <a:accent6>
        <a:srgbClr val="7F7F7F"/>
      </a:accent6>
      <a:hlink>
        <a:srgbClr val="A03123"/>
      </a:hlink>
      <a:folHlink>
        <a:srgbClr val="00000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</a:spPr>
      <a:bodyPr rot="0" spcFirstLastPara="0" vertOverflow="overflow" horzOverflow="overflow" vert="horz" wrap="square" lIns="121851" tIns="60925" rIns="121851" bIns="60925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lnSpc>
            <a:spcPct val="90000"/>
          </a:lnSpc>
          <a:defRPr sz="2000" dirty="0">
            <a:solidFill>
              <a:schemeClr val="bg1"/>
            </a:solidFill>
          </a:defRPr>
        </a:defPPr>
      </a:lstStyle>
    </a:spDef>
    <a:txDef>
      <a:spPr>
        <a:noFill/>
      </a:spPr>
      <a:bodyPr wrap="square" lIns="118872" tIns="91440" rIns="118872" bIns="91440" rtlCol="0" anchor="ctr" anchorCtr="0">
        <a:spAutoFit/>
      </a:bodyPr>
      <a:lstStyle>
        <a:defPPr algn="l">
          <a:lnSpc>
            <a:spcPct val="90000"/>
          </a:lnSpc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ECP_PowerPointTemplate-v1.0_20171106" id="{82BFD86B-8FF4-4B2C-AD68-5655622D7E2C}" vid="{C92328A0-5FA1-40E2-AE72-E588ED49ADD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Presentations (Wide Screen)</Template>
  <TotalTime>21273</TotalTime>
  <Words>2895</Words>
  <Application>Microsoft Macintosh PowerPoint</Application>
  <PresentationFormat>Custom</PresentationFormat>
  <Paragraphs>473</Paragraphs>
  <Slides>42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42</vt:i4>
      </vt:variant>
    </vt:vector>
  </HeadingPairs>
  <TitlesOfParts>
    <vt:vector size="51" baseType="lpstr">
      <vt:lpstr>Arial</vt:lpstr>
      <vt:lpstr>Arial Black</vt:lpstr>
      <vt:lpstr>Calibri</vt:lpstr>
      <vt:lpstr>Comic Sans MS</vt:lpstr>
      <vt:lpstr>Times New Roman</vt:lpstr>
      <vt:lpstr>Wingdings</vt:lpstr>
      <vt:lpstr>Wingdings 2</vt:lpstr>
      <vt:lpstr>Presentations (Wide Screen)</vt:lpstr>
      <vt:lpstr>1_Presentations (Wide Screen)</vt:lpstr>
      <vt:lpstr>Agile Methodologies &amp; Useful GitHub Tools</vt:lpstr>
      <vt:lpstr>License, Citation and Acknowledgements</vt:lpstr>
      <vt:lpstr>Outline</vt:lpstr>
      <vt:lpstr>Small Teams</vt:lpstr>
      <vt:lpstr>Small team interaction model</vt:lpstr>
      <vt:lpstr>Small team challenges</vt:lpstr>
      <vt:lpstr>Research Team Member Lifecycle</vt:lpstr>
      <vt:lpstr>Checklists &amp; Policies</vt:lpstr>
      <vt:lpstr>Agile Methodologies</vt:lpstr>
      <vt:lpstr>What is Agile?</vt:lpstr>
      <vt:lpstr>What is Agile?</vt:lpstr>
      <vt:lpstr>Principles behind the Agile Manifesto</vt:lpstr>
      <vt:lpstr>Principles behind the Agile Manifesto</vt:lpstr>
      <vt:lpstr>Why Agile?</vt:lpstr>
      <vt:lpstr>Getting Started with Agile</vt:lpstr>
      <vt:lpstr>Kanban principles</vt:lpstr>
      <vt:lpstr>Basic Kanban</vt:lpstr>
      <vt:lpstr>Personal Kanban</vt:lpstr>
      <vt:lpstr>Kanban tools</vt:lpstr>
      <vt:lpstr>Big question: How many tasks?</vt:lpstr>
      <vt:lpstr>Importance of “In Progress” concept for you</vt:lpstr>
      <vt:lpstr>Building on Kanban</vt:lpstr>
      <vt:lpstr>Building on Kanban</vt:lpstr>
      <vt:lpstr>Building on Kanban</vt:lpstr>
      <vt:lpstr>Building on Kanban</vt:lpstr>
      <vt:lpstr>Samples from Collegeville Org: Kanban Board</vt:lpstr>
      <vt:lpstr>Kanban in GitHub</vt:lpstr>
      <vt:lpstr>Building on Kanban</vt:lpstr>
      <vt:lpstr>How To Get Better</vt:lpstr>
      <vt:lpstr>Basic Strategy for Introducing Things We Will Talk About</vt:lpstr>
      <vt:lpstr>Productivity and Sustainability Improvement Planning (PSIP)  Examples: EXAALT &amp; MPICH</vt:lpstr>
      <vt:lpstr>Other Resources</vt:lpstr>
      <vt:lpstr>Agenda</vt:lpstr>
      <vt:lpstr>A Bit about Scrum: Roles</vt:lpstr>
      <vt:lpstr>A Bit about Scrum: Process</vt:lpstr>
      <vt:lpstr>Team Management Example</vt:lpstr>
      <vt:lpstr>Step 1: Create Issues-only GitHub repo</vt:lpstr>
      <vt:lpstr>Step 2: Define Team Policy</vt:lpstr>
      <vt:lpstr>Step 3a: Create Issues</vt:lpstr>
      <vt:lpstr>Step 3b: Create Initiation Checklist</vt:lpstr>
      <vt:lpstr>Step 4: Create Kanban Board</vt:lpstr>
      <vt:lpstr>Next Steps: Real Life</vt:lpstr>
    </vt:vector>
  </TitlesOfParts>
  <Company>ORNL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Roy, Donna Jo</dc:creator>
  <cp:lastModifiedBy>Willenbring, James M</cp:lastModifiedBy>
  <cp:revision>284</cp:revision>
  <cp:lastPrinted>2015-09-14T20:56:03Z</cp:lastPrinted>
  <dcterms:created xsi:type="dcterms:W3CDTF">2015-03-03T13:47:39Z</dcterms:created>
  <dcterms:modified xsi:type="dcterms:W3CDTF">2020-07-24T16:38:53Z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0x010100FD8C9FA997CE7149ACE841742BF8ADC0</vt:lpwstr>
  </property>
</Properties>
</file>